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  <a:srgbClr val="0000CC"/>
    <a:srgbClr val="0205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2377" autoAdjust="0"/>
  </p:normalViewPr>
  <p:slideViewPr>
    <p:cSldViewPr snapToGrid="0">
      <p:cViewPr>
        <p:scale>
          <a:sx n="119" d="100"/>
          <a:sy n="119" d="100"/>
        </p:scale>
        <p:origin x="-1404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F97F-BD27-4D71-BAA1-DC5D77F551D7}" type="datetimeFigureOut">
              <a:rPr lang="ko-KR" altLang="en-US" smtClean="0"/>
              <a:t>2020-02-03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73D4A-0856-40F3-A51E-2FBFDDCDBD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2240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F97F-BD27-4D71-BAA1-DC5D77F551D7}" type="datetimeFigureOut">
              <a:rPr lang="ko-KR" altLang="en-US" smtClean="0"/>
              <a:t>2020-02-03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73D4A-0856-40F3-A51E-2FBFDDCDBD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3763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F97F-BD27-4D71-BAA1-DC5D77F551D7}" type="datetimeFigureOut">
              <a:rPr lang="ko-KR" altLang="en-US" smtClean="0"/>
              <a:t>2020-02-03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73D4A-0856-40F3-A51E-2FBFDDCDBD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4424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F97F-BD27-4D71-BAA1-DC5D77F551D7}" type="datetimeFigureOut">
              <a:rPr lang="ko-KR" altLang="en-US" smtClean="0"/>
              <a:t>2020-02-03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73D4A-0856-40F3-A51E-2FBFDDCDBD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0600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F97F-BD27-4D71-BAA1-DC5D77F551D7}" type="datetimeFigureOut">
              <a:rPr lang="ko-KR" altLang="en-US" smtClean="0"/>
              <a:t>2020-02-03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73D4A-0856-40F3-A51E-2FBFDDCDBD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7765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F97F-BD27-4D71-BAA1-DC5D77F551D7}" type="datetimeFigureOut">
              <a:rPr lang="ko-KR" altLang="en-US" smtClean="0"/>
              <a:t>2020-02-03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73D4A-0856-40F3-A51E-2FBFDDCDBD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5635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F97F-BD27-4D71-BAA1-DC5D77F551D7}" type="datetimeFigureOut">
              <a:rPr lang="ko-KR" altLang="en-US" smtClean="0"/>
              <a:t>2020-02-03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73D4A-0856-40F3-A51E-2FBFDDCDBD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1477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F97F-BD27-4D71-BAA1-DC5D77F551D7}" type="datetimeFigureOut">
              <a:rPr lang="ko-KR" altLang="en-US" smtClean="0"/>
              <a:t>2020-02-03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73D4A-0856-40F3-A51E-2FBFDDCDBD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0468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F97F-BD27-4D71-BAA1-DC5D77F551D7}" type="datetimeFigureOut">
              <a:rPr lang="ko-KR" altLang="en-US" smtClean="0"/>
              <a:t>2020-02-03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73D4A-0856-40F3-A51E-2FBFDDCDBD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2785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F97F-BD27-4D71-BAA1-DC5D77F551D7}" type="datetimeFigureOut">
              <a:rPr lang="ko-KR" altLang="en-US" smtClean="0"/>
              <a:t>2020-02-03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73D4A-0856-40F3-A51E-2FBFDDCDBD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6998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F97F-BD27-4D71-BAA1-DC5D77F551D7}" type="datetimeFigureOut">
              <a:rPr lang="ko-KR" altLang="en-US" smtClean="0"/>
              <a:t>2020-02-03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73D4A-0856-40F3-A51E-2FBFDDCDBD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5958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8F97F-BD27-4D71-BAA1-DC5D77F551D7}" type="datetimeFigureOut">
              <a:rPr lang="ko-KR" altLang="en-US" smtClean="0"/>
              <a:t>2020-02-03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73D4A-0856-40F3-A51E-2FBFDDCDBD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971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journals.sagepub.com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journals.sagepub.com/page/help/search/boolean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journals.sagepub.com/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 flipH="1" flipV="1">
            <a:off x="0" y="6305550"/>
            <a:ext cx="9121572" cy="527248"/>
          </a:xfrm>
          <a:prstGeom prst="rect">
            <a:avLst/>
          </a:prstGeom>
        </p:spPr>
      </p:pic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414588" y="2987280"/>
            <a:ext cx="41148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6000" b="1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SAGE</a:t>
            </a:r>
            <a:r>
              <a:rPr lang="en-US" altLang="ko-KR" sz="6000" b="1" dirty="0">
                <a:solidFill>
                  <a:srgbClr val="02058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400" dirty="0">
              <a:solidFill>
                <a:srgbClr val="020588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Line 7"/>
          <p:cNvSpPr>
            <a:spLocks noChangeShapeType="1"/>
          </p:cNvSpPr>
          <p:nvPr/>
        </p:nvSpPr>
        <p:spPr bwMode="auto">
          <a:xfrm>
            <a:off x="2414588" y="2865835"/>
            <a:ext cx="4114800" cy="0"/>
          </a:xfrm>
          <a:prstGeom prst="line">
            <a:avLst/>
          </a:prstGeom>
          <a:noFill/>
          <a:ln w="101600">
            <a:solidFill>
              <a:srgbClr val="3333CC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1350"/>
          </a:p>
        </p:txBody>
      </p:sp>
      <p:sp>
        <p:nvSpPr>
          <p:cNvPr id="6" name="Line 8"/>
          <p:cNvSpPr>
            <a:spLocks noChangeShapeType="1"/>
          </p:cNvSpPr>
          <p:nvPr/>
        </p:nvSpPr>
        <p:spPr bwMode="auto">
          <a:xfrm>
            <a:off x="2414588" y="4092179"/>
            <a:ext cx="4171950" cy="0"/>
          </a:xfrm>
          <a:prstGeom prst="line">
            <a:avLst/>
          </a:prstGeom>
          <a:noFill/>
          <a:ln w="101600">
            <a:solidFill>
              <a:srgbClr val="3333CC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1350"/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2474811" y="4320568"/>
            <a:ext cx="417195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>
                <a:solidFill>
                  <a:srgbClr val="FF0000"/>
                </a:solidFill>
                <a:latin typeface="Calibri" pitchFamily="34" charset="0"/>
              </a:rPr>
              <a:t>https://journals.sagepub.com/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958"/>
            <a:ext cx="9144000" cy="2263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707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0" y="6733380"/>
            <a:ext cx="9144000" cy="108450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7181850" y="112350"/>
            <a:ext cx="1860366" cy="373425"/>
            <a:chOff x="6007282" y="188550"/>
            <a:chExt cx="2920635" cy="504070"/>
          </a:xfrm>
        </p:grpSpPr>
        <p:sp>
          <p:nvSpPr>
            <p:cNvPr id="9" name="직사각형 8"/>
            <p:cNvSpPr/>
            <p:nvPr/>
          </p:nvSpPr>
          <p:spPr>
            <a:xfrm>
              <a:off x="7020340" y="188550"/>
              <a:ext cx="1872260" cy="5040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7282" y="260874"/>
              <a:ext cx="2920635" cy="431746"/>
            </a:xfrm>
            <a:prstGeom prst="rect">
              <a:avLst/>
            </a:prstGeom>
          </p:spPr>
        </p:pic>
      </p:grpSp>
      <p:sp>
        <p:nvSpPr>
          <p:cNvPr id="16" name="모서리가 둥근 직사각형 15"/>
          <p:cNvSpPr/>
          <p:nvPr/>
        </p:nvSpPr>
        <p:spPr>
          <a:xfrm>
            <a:off x="124280" y="140938"/>
            <a:ext cx="5857875" cy="838200"/>
          </a:xfrm>
          <a:prstGeom prst="roundRect">
            <a:avLst>
              <a:gd name="adj" fmla="val 7576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>
                <a:solidFill>
                  <a:schemeClr val="tx1"/>
                </a:solidFill>
              </a:rPr>
              <a:t> About SAGE</a:t>
            </a:r>
            <a:endParaRPr lang="ko-KR" altLang="en-US" sz="4000" dirty="0">
              <a:solidFill>
                <a:schemeClr val="tx1"/>
              </a:solidFill>
            </a:endParaRPr>
          </a:p>
        </p:txBody>
      </p:sp>
      <p:sp>
        <p:nvSpPr>
          <p:cNvPr id="7" name="Rectangle 9"/>
          <p:cNvSpPr txBox="1">
            <a:spLocks noChangeArrowheads="1"/>
          </p:cNvSpPr>
          <p:nvPr/>
        </p:nvSpPr>
        <p:spPr>
          <a:xfrm>
            <a:off x="438150" y="1428750"/>
            <a:ext cx="7729538" cy="4786332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Font typeface="Wingdings" pitchFamily="-106" charset="2"/>
              <a:buChar char="§"/>
              <a:defRPr/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제공</a:t>
            </a:r>
            <a:r>
              <a:rPr kumimoji="0" lang="en-US" altLang="ko-KR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패키지 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ko-KR" sz="1600" b="1" dirty="0" smtClean="0">
                <a:latin typeface="맑은 고딕" pitchFamily="50" charset="-127"/>
              </a:rPr>
              <a:t>- </a:t>
            </a:r>
            <a:r>
              <a:rPr lang="en-US" altLang="ko-KR" sz="1600" b="1" dirty="0">
                <a:latin typeface="맑은 고딕" pitchFamily="50" charset="-127"/>
              </a:rPr>
              <a:t>Clinical Medicine Package : </a:t>
            </a:r>
            <a:r>
              <a:rPr lang="en-US" altLang="ko-KR" sz="1600" b="1" dirty="0" smtClean="0">
                <a:latin typeface="맑은 고딕" pitchFamily="50" charset="-127"/>
              </a:rPr>
              <a:t>214 </a:t>
            </a:r>
            <a:r>
              <a:rPr lang="ko-KR" altLang="en-US" sz="1600" b="1" dirty="0">
                <a:latin typeface="맑은 고딕" pitchFamily="50" charset="-127"/>
              </a:rPr>
              <a:t>종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buFont typeface="Wingdings" pitchFamily="-106" charset="2"/>
              <a:buNone/>
              <a:defRPr/>
            </a:pPr>
            <a:r>
              <a:rPr kumimoji="0" lang="en-US" altLang="ko-KR" b="1" dirty="0">
                <a:latin typeface="맑은 고딕" pitchFamily="50" charset="-127"/>
                <a:ea typeface="맑은 고딕" pitchFamily="50" charset="-127"/>
              </a:rPr>
              <a:t>  * current 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title list 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기준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  <a:p>
            <a:pPr fontAlgn="auto">
              <a:spcBef>
                <a:spcPct val="20000"/>
              </a:spcBef>
              <a:spcAft>
                <a:spcPts val="0"/>
              </a:spcAft>
              <a:buFont typeface="Wingdings" pitchFamily="-106" charset="2"/>
              <a:buNone/>
              <a:defRPr/>
            </a:pPr>
            <a:endParaRPr kumimoji="0" lang="ko-KR" altLang="en-US" b="1" dirty="0">
              <a:latin typeface="맑은 고딕" pitchFamily="50" charset="-127"/>
              <a:ea typeface="맑은 고딕" pitchFamily="50" charset="-127"/>
            </a:endParaRPr>
          </a:p>
          <a:p>
            <a:pPr fontAlgn="auto">
              <a:spcBef>
                <a:spcPct val="20000"/>
              </a:spcBef>
              <a:spcAft>
                <a:spcPts val="0"/>
              </a:spcAft>
              <a:buFont typeface="Wingdings" pitchFamily="-106" charset="2"/>
              <a:buChar char="§"/>
              <a:defRPr/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 원문정보 </a:t>
            </a:r>
            <a:r>
              <a:rPr kumimoji="0" lang="ko-KR" altLang="en-US" b="1" dirty="0" err="1">
                <a:latin typeface="맑은 고딕" pitchFamily="50" charset="-127"/>
                <a:ea typeface="맑은 고딕" pitchFamily="50" charset="-127"/>
              </a:rPr>
              <a:t>제공년도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b="1" dirty="0">
                <a:latin typeface="맑은 고딕" pitchFamily="50" charset="-127"/>
                <a:ea typeface="맑은 고딕" pitchFamily="50" charset="-127"/>
              </a:rPr>
              <a:t>: 1999 to the current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buFont typeface="Wingdings" pitchFamily="-106" charset="2"/>
              <a:buChar char="§"/>
              <a:defRPr/>
            </a:pP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  <a:p>
            <a:pPr fontAlgn="auto">
              <a:spcBef>
                <a:spcPct val="20000"/>
              </a:spcBef>
              <a:spcAft>
                <a:spcPts val="0"/>
              </a:spcAft>
              <a:buFont typeface="Wingdings" pitchFamily="-106" charset="2"/>
              <a:buChar char="§"/>
              <a:defRPr/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 저널이용 홈페이지 </a:t>
            </a:r>
            <a:r>
              <a:rPr kumimoji="0" lang="en-US" altLang="ko-KR" b="1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b="1" dirty="0">
                <a:latin typeface="맑은 고딕" pitchFamily="50" charset="-127"/>
                <a:hlinkClick r:id="rId4"/>
              </a:rPr>
              <a:t>https://journals.sagepub.com/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992666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1032717"/>
            <a:ext cx="9144000" cy="5072418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7181850" y="112350"/>
            <a:ext cx="1860366" cy="373425"/>
            <a:chOff x="6007282" y="188550"/>
            <a:chExt cx="2920635" cy="504070"/>
          </a:xfrm>
        </p:grpSpPr>
        <p:sp>
          <p:nvSpPr>
            <p:cNvPr id="9" name="직사각형 8"/>
            <p:cNvSpPr/>
            <p:nvPr/>
          </p:nvSpPr>
          <p:spPr>
            <a:xfrm>
              <a:off x="7020340" y="188550"/>
              <a:ext cx="1872260" cy="5040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7282" y="260874"/>
              <a:ext cx="2920635" cy="431746"/>
            </a:xfrm>
            <a:prstGeom prst="rect">
              <a:avLst/>
            </a:prstGeom>
          </p:spPr>
        </p:pic>
      </p:grpSp>
      <p:sp>
        <p:nvSpPr>
          <p:cNvPr id="16" name="모서리가 둥근 직사각형 15"/>
          <p:cNvSpPr/>
          <p:nvPr/>
        </p:nvSpPr>
        <p:spPr>
          <a:xfrm>
            <a:off x="124280" y="140938"/>
            <a:ext cx="5857875" cy="838200"/>
          </a:xfrm>
          <a:prstGeom prst="roundRect">
            <a:avLst>
              <a:gd name="adj" fmla="val 7576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>
                <a:solidFill>
                  <a:schemeClr val="tx1"/>
                </a:solidFill>
              </a:rPr>
              <a:t> Search Platform</a:t>
            </a:r>
            <a:endParaRPr lang="ko-KR" altLang="en-US" sz="4000" dirty="0">
              <a:solidFill>
                <a:schemeClr val="tx1"/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3124750" y="1311072"/>
            <a:ext cx="314325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A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5356253" y="2004643"/>
            <a:ext cx="314325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B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4133083" y="3392653"/>
            <a:ext cx="314325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A</a:t>
            </a:r>
            <a:endParaRPr lang="ko-KR" altLang="en-US" sz="1600" b="1">
              <a:cs typeface="Arial" panose="020B0604020202020204" pitchFamily="34" charset="0"/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4421897" y="4782865"/>
            <a:ext cx="314325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C</a:t>
            </a:r>
            <a:endParaRPr lang="ko-KR" altLang="en-US" sz="1600" b="1">
              <a:cs typeface="Arial" panose="020B0604020202020204" pitchFamily="34" charset="0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6083939" y="1549197"/>
            <a:ext cx="3060061" cy="1724025"/>
          </a:xfrm>
          <a:prstGeom prst="rect">
            <a:avLst/>
          </a:prstGeom>
          <a:solidFill>
            <a:schemeClr val="bg1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A. </a:t>
            </a:r>
            <a:r>
              <a:rPr lang="ko-KR" altLang="en-US" sz="1400" dirty="0" err="1">
                <a:solidFill>
                  <a:schemeClr val="tx1"/>
                </a:solidFill>
                <a:latin typeface="+mn-ea"/>
              </a:rPr>
              <a:t>브라우즈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 </a:t>
            </a:r>
          </a:p>
          <a:p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400" dirty="0">
                <a:solidFill>
                  <a:schemeClr val="tx1"/>
                </a:solidFill>
                <a:latin typeface="+mn-ea"/>
              </a:rPr>
              <a:t>주제별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dirty="0" err="1">
                <a:solidFill>
                  <a:schemeClr val="tx1"/>
                </a:solidFill>
                <a:latin typeface="+mn-ea"/>
              </a:rPr>
              <a:t>저널별</a:t>
            </a:r>
            <a:r>
              <a:rPr lang="ko-KR" altLang="en-US" sz="14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400" dirty="0" err="1">
                <a:solidFill>
                  <a:schemeClr val="tx1"/>
                </a:solidFill>
                <a:latin typeface="+mn-ea"/>
              </a:rPr>
              <a:t>리스팅</a:t>
            </a:r>
            <a:r>
              <a:rPr lang="ko-KR" altLang="en-US" sz="1400" dirty="0">
                <a:solidFill>
                  <a:schemeClr val="tx1"/>
                </a:solidFill>
                <a:latin typeface="+mn-ea"/>
              </a:rPr>
              <a:t> 서비스</a:t>
            </a:r>
            <a:endParaRPr lang="en-US" altLang="ko-KR" sz="14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B. </a:t>
            </a:r>
            <a:r>
              <a:rPr lang="ko-KR" altLang="en-US" sz="1400" dirty="0">
                <a:solidFill>
                  <a:schemeClr val="tx1"/>
                </a:solidFill>
                <a:latin typeface="+mn-ea"/>
              </a:rPr>
              <a:t>검색 서비스</a:t>
            </a:r>
            <a:endParaRPr lang="en-US" altLang="ko-KR" sz="14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C. </a:t>
            </a:r>
            <a:r>
              <a:rPr lang="ko-KR" altLang="en-US" sz="1400" dirty="0">
                <a:solidFill>
                  <a:schemeClr val="tx1"/>
                </a:solidFill>
                <a:latin typeface="+mn-ea"/>
              </a:rPr>
              <a:t>이용자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400" dirty="0">
                <a:solidFill>
                  <a:schemeClr val="tx1"/>
                </a:solidFill>
                <a:latin typeface="+mn-ea"/>
              </a:rPr>
              <a:t>유형에 따른 자원 제공</a:t>
            </a:r>
            <a:endParaRPr lang="en-US" altLang="ko-KR" sz="14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D. </a:t>
            </a:r>
            <a:r>
              <a:rPr lang="ko-KR" altLang="en-US" sz="1400" dirty="0">
                <a:solidFill>
                  <a:schemeClr val="tx1"/>
                </a:solidFill>
                <a:latin typeface="+mn-ea"/>
              </a:rPr>
              <a:t>개인 이용자 및 관리자 계정 </a:t>
            </a:r>
            <a:endParaRPr lang="en-US" altLang="ko-KR" sz="14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   </a:t>
            </a:r>
            <a:r>
              <a:rPr lang="ko-KR" altLang="en-US" sz="1400" dirty="0">
                <a:solidFill>
                  <a:schemeClr val="tx1"/>
                </a:solidFill>
                <a:latin typeface="+mn-ea"/>
              </a:rPr>
              <a:t>서비스 및 관리 공간</a:t>
            </a:r>
          </a:p>
        </p:txBody>
      </p:sp>
      <p:sp>
        <p:nvSpPr>
          <p:cNvPr id="26" name="모서리가 둥근 직사각형 25"/>
          <p:cNvSpPr/>
          <p:nvPr/>
        </p:nvSpPr>
        <p:spPr>
          <a:xfrm>
            <a:off x="5041928" y="1068385"/>
            <a:ext cx="314325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B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6424840" y="886865"/>
            <a:ext cx="314325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D</a:t>
            </a:r>
            <a:endParaRPr lang="ko-KR" altLang="en-US" sz="1600" b="1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81401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" y="9525"/>
            <a:ext cx="8429625" cy="398145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199" y="4051049"/>
            <a:ext cx="8496299" cy="2740275"/>
          </a:xfrm>
          <a:prstGeom prst="rect">
            <a:avLst/>
          </a:prstGeom>
        </p:spPr>
      </p:pic>
      <p:sp>
        <p:nvSpPr>
          <p:cNvPr id="11" name="모서리가 둥근 직사각형 10"/>
          <p:cNvSpPr/>
          <p:nvPr/>
        </p:nvSpPr>
        <p:spPr>
          <a:xfrm>
            <a:off x="1500132" y="80961"/>
            <a:ext cx="314325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A</a:t>
            </a:r>
            <a:endParaRPr lang="ko-KR" altLang="en-US" sz="1600" b="1">
              <a:cs typeface="Arial" panose="020B0604020202020204" pitchFamily="34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236339" y="3867150"/>
            <a:ext cx="2907661" cy="2990850"/>
          </a:xfrm>
          <a:prstGeom prst="rect">
            <a:avLst/>
          </a:prstGeom>
          <a:solidFill>
            <a:schemeClr val="bg1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lphaUcPeriod"/>
            </a:pPr>
            <a:r>
              <a:rPr lang="ko-KR" altLang="en-US" sz="1600" dirty="0">
                <a:solidFill>
                  <a:schemeClr val="tx1"/>
                </a:solidFill>
              </a:rPr>
              <a:t>가장</a:t>
            </a:r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ko-KR" altLang="en-US" sz="1600" dirty="0">
                <a:solidFill>
                  <a:schemeClr val="tx1"/>
                </a:solidFill>
              </a:rPr>
              <a:t>많이 읽히고 인용된 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ko-KR" altLang="en-US" sz="1600" dirty="0" err="1">
                <a:solidFill>
                  <a:schemeClr val="tx1"/>
                </a:solidFill>
              </a:rPr>
              <a:t>아티클</a:t>
            </a:r>
            <a:r>
              <a:rPr lang="ko-KR" altLang="en-US" sz="1600" dirty="0">
                <a:solidFill>
                  <a:schemeClr val="tx1"/>
                </a:solidFill>
              </a:rPr>
              <a:t> 정보와 </a:t>
            </a:r>
            <a:r>
              <a:rPr lang="en-US" altLang="ko-KR" sz="1600" dirty="0" err="1">
                <a:solidFill>
                  <a:schemeClr val="tx1"/>
                </a:solidFill>
              </a:rPr>
              <a:t>Altmetrics</a:t>
            </a:r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ko-KR" altLang="en-US" sz="1600" dirty="0">
                <a:solidFill>
                  <a:schemeClr val="tx1"/>
                </a:solidFill>
              </a:rPr>
              <a:t>정보 제공</a:t>
            </a:r>
            <a:r>
              <a:rPr lang="en-US" altLang="ko-KR" sz="1600" dirty="0">
                <a:solidFill>
                  <a:schemeClr val="tx1"/>
                </a:solidFill>
              </a:rPr>
              <a:t> </a:t>
            </a:r>
          </a:p>
          <a:p>
            <a:r>
              <a:rPr lang="en-US" altLang="ko-KR" sz="1600" dirty="0">
                <a:solidFill>
                  <a:schemeClr val="tx1"/>
                </a:solidFill>
              </a:rPr>
              <a:t>B. </a:t>
            </a:r>
            <a:r>
              <a:rPr lang="ko-KR" altLang="en-US" sz="1600" dirty="0">
                <a:solidFill>
                  <a:schemeClr val="tx1"/>
                </a:solidFill>
              </a:rPr>
              <a:t>새로운</a:t>
            </a:r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ko-KR" altLang="en-US" sz="1600" dirty="0">
                <a:solidFill>
                  <a:schemeClr val="tx1"/>
                </a:solidFill>
              </a:rPr>
              <a:t>소식 및 </a:t>
            </a:r>
            <a:r>
              <a:rPr lang="en-US" altLang="ko-KR" sz="1600" dirty="0">
                <a:solidFill>
                  <a:schemeClr val="tx1"/>
                </a:solidFill>
              </a:rPr>
              <a:t>OA </a:t>
            </a:r>
            <a:r>
              <a:rPr lang="ko-KR" altLang="en-US" sz="1600" dirty="0">
                <a:solidFill>
                  <a:schemeClr val="tx1"/>
                </a:solidFill>
              </a:rPr>
              <a:t>관련 소식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C. </a:t>
            </a:r>
            <a:r>
              <a:rPr lang="ko-KR" altLang="en-US" sz="1600" dirty="0">
                <a:solidFill>
                  <a:schemeClr val="tx1"/>
                </a:solidFill>
              </a:rPr>
              <a:t>저널</a:t>
            </a:r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ko-KR" altLang="en-US" sz="1600" dirty="0">
                <a:solidFill>
                  <a:schemeClr val="tx1"/>
                </a:solidFill>
              </a:rPr>
              <a:t>외 다른 </a:t>
            </a:r>
            <a:r>
              <a:rPr lang="en-US" altLang="ko-KR" sz="1600" dirty="0">
                <a:solidFill>
                  <a:schemeClr val="tx1"/>
                </a:solidFill>
              </a:rPr>
              <a:t>Product </a:t>
            </a:r>
            <a:r>
              <a:rPr lang="ko-KR" altLang="en-US" sz="1600" dirty="0">
                <a:solidFill>
                  <a:schemeClr val="tx1"/>
                </a:solidFill>
              </a:rPr>
              <a:t>링크</a:t>
            </a:r>
            <a:r>
              <a:rPr lang="en-US" altLang="ko-KR" sz="1600" dirty="0">
                <a:solidFill>
                  <a:schemeClr val="tx1"/>
                </a:solidFill>
              </a:rPr>
              <a:t> </a:t>
            </a:r>
          </a:p>
          <a:p>
            <a:r>
              <a:rPr lang="en-US" altLang="ko-KR" sz="1600" dirty="0">
                <a:solidFill>
                  <a:schemeClr val="tx1"/>
                </a:solidFill>
              </a:rPr>
              <a:t>  - SAGE</a:t>
            </a:r>
            <a:r>
              <a:rPr lang="ko-KR" altLang="en-US" sz="1600" dirty="0">
                <a:solidFill>
                  <a:schemeClr val="tx1"/>
                </a:solidFill>
              </a:rPr>
              <a:t> </a:t>
            </a:r>
            <a:r>
              <a:rPr lang="en-US" altLang="ko-KR" sz="1600" dirty="0">
                <a:solidFill>
                  <a:schemeClr val="tx1"/>
                </a:solidFill>
              </a:rPr>
              <a:t>Video</a:t>
            </a:r>
          </a:p>
          <a:p>
            <a:r>
              <a:rPr lang="en-US" altLang="ko-KR" sz="1600" dirty="0">
                <a:solidFill>
                  <a:schemeClr val="tx1"/>
                </a:solidFill>
              </a:rPr>
              <a:t>  - SAGE Knowledge</a:t>
            </a:r>
          </a:p>
          <a:p>
            <a:r>
              <a:rPr lang="en-US" altLang="ko-KR" sz="1600" dirty="0">
                <a:solidFill>
                  <a:schemeClr val="tx1"/>
                </a:solidFill>
              </a:rPr>
              <a:t>  - SAGE</a:t>
            </a:r>
            <a:r>
              <a:rPr lang="ko-KR" altLang="en-US" sz="1600" dirty="0">
                <a:solidFill>
                  <a:schemeClr val="tx1"/>
                </a:solidFill>
              </a:rPr>
              <a:t> </a:t>
            </a:r>
            <a:r>
              <a:rPr lang="en-US" altLang="ko-KR" sz="1600" dirty="0">
                <a:solidFill>
                  <a:schemeClr val="tx1"/>
                </a:solidFill>
              </a:rPr>
              <a:t>Research Methods</a:t>
            </a:r>
          </a:p>
          <a:p>
            <a:r>
              <a:rPr lang="en-US" altLang="ko-KR" sz="1600" dirty="0">
                <a:solidFill>
                  <a:schemeClr val="tx1"/>
                </a:solidFill>
              </a:rPr>
              <a:t>  - SAGE Stats</a:t>
            </a:r>
          </a:p>
          <a:p>
            <a:r>
              <a:rPr lang="en-US" altLang="ko-KR" sz="1600" dirty="0">
                <a:solidFill>
                  <a:schemeClr val="tx1"/>
                </a:solidFill>
              </a:rPr>
              <a:t>  - CQ Library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1500132" y="2000250"/>
            <a:ext cx="314325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B</a:t>
            </a:r>
            <a:endParaRPr lang="ko-KR" altLang="en-US" sz="1600" b="1">
              <a:cs typeface="Arial" panose="020B0604020202020204" pitchFamily="34" charset="0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1500132" y="5164011"/>
            <a:ext cx="314325" cy="25717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C</a:t>
            </a:r>
            <a:endParaRPr lang="ko-KR" altLang="en-US" sz="1600" b="1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4071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40943"/>
            <a:ext cx="9144000" cy="378481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6733380"/>
            <a:ext cx="9144000" cy="108450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7181850" y="112350"/>
            <a:ext cx="1860366" cy="373425"/>
            <a:chOff x="6007282" y="188550"/>
            <a:chExt cx="2920635" cy="504070"/>
          </a:xfrm>
        </p:grpSpPr>
        <p:sp>
          <p:nvSpPr>
            <p:cNvPr id="9" name="직사각형 8"/>
            <p:cNvSpPr/>
            <p:nvPr/>
          </p:nvSpPr>
          <p:spPr>
            <a:xfrm>
              <a:off x="7020340" y="188550"/>
              <a:ext cx="1872260" cy="5040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7282" y="260874"/>
              <a:ext cx="2920635" cy="431746"/>
            </a:xfrm>
            <a:prstGeom prst="rect">
              <a:avLst/>
            </a:prstGeom>
          </p:spPr>
        </p:pic>
      </p:grpSp>
      <p:sp>
        <p:nvSpPr>
          <p:cNvPr id="16" name="모서리가 둥근 직사각형 15"/>
          <p:cNvSpPr/>
          <p:nvPr/>
        </p:nvSpPr>
        <p:spPr>
          <a:xfrm>
            <a:off x="124280" y="140938"/>
            <a:ext cx="5857875" cy="838200"/>
          </a:xfrm>
          <a:prstGeom prst="roundRect">
            <a:avLst>
              <a:gd name="adj" fmla="val 7576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>
                <a:solidFill>
                  <a:schemeClr val="tx1"/>
                </a:solidFill>
              </a:rPr>
              <a:t> Search</a:t>
            </a:r>
            <a:endParaRPr lang="ko-KR" altLang="en-US" sz="4000" dirty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003758" y="1098206"/>
            <a:ext cx="314325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A</a:t>
            </a:r>
            <a:endParaRPr lang="ko-KR" altLang="en-US" sz="1600" b="1">
              <a:cs typeface="Arial" panose="020B0604020202020204" pitchFamily="34" charset="0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896054" y="2016495"/>
            <a:ext cx="314325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A</a:t>
            </a:r>
            <a:endParaRPr lang="ko-KR" altLang="en-US" sz="1600" b="1">
              <a:cs typeface="Arial" panose="020B0604020202020204" pitchFamily="34" charset="0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5961177" y="2224740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B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5670665" y="1259957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B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798" y="2608586"/>
            <a:ext cx="5781675" cy="403882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0" name="모서리가 둥근 직사각형 19"/>
          <p:cNvSpPr/>
          <p:nvPr/>
        </p:nvSpPr>
        <p:spPr>
          <a:xfrm>
            <a:off x="1186317" y="2608586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B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 flipH="1" flipV="1">
            <a:off x="2234067" y="4092313"/>
            <a:ext cx="4337690" cy="120646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1" name="모서리가 둥근 직사각형 20"/>
          <p:cNvSpPr/>
          <p:nvPr/>
        </p:nvSpPr>
        <p:spPr>
          <a:xfrm>
            <a:off x="895805" y="3919600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err="1">
                <a:cs typeface="Arial" panose="020B0604020202020204" pitchFamily="34" charset="0"/>
              </a:rPr>
              <a:t>i</a:t>
            </a:r>
            <a:endParaRPr lang="ko-KR" altLang="en-US" sz="1600" b="1">
              <a:cs typeface="Arial" panose="020B0604020202020204" pitchFamily="34" charset="0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2317411" y="3920046"/>
            <a:ext cx="321014" cy="270954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ii</a:t>
            </a:r>
            <a:endParaRPr lang="ko-KR" altLang="en-US" sz="1600" b="1">
              <a:cs typeface="Arial" panose="020B0604020202020204" pitchFamily="34" charset="0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6134555" y="2803706"/>
            <a:ext cx="2907661" cy="3425644"/>
          </a:xfrm>
          <a:prstGeom prst="rect">
            <a:avLst/>
          </a:prstGeom>
          <a:solidFill>
            <a:schemeClr val="bg1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A.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단순 검색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키워드와 </a:t>
            </a:r>
            <a:r>
              <a:rPr lang="ko-KR" altLang="en-US" sz="1600" dirty="0" err="1">
                <a:solidFill>
                  <a:schemeClr val="tx1"/>
                </a:solidFill>
                <a:latin typeface="+mn-ea"/>
              </a:rPr>
              <a:t>불리안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 연산자 사용으로 간단 검색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B.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고급 검색 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키워드와 연산자 외에 제한검색 및 발행정보로 검색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 </a:t>
            </a:r>
            <a:r>
              <a:rPr lang="en-US" altLang="ko-KR" sz="1600" dirty="0" err="1">
                <a:solidFill>
                  <a:schemeClr val="tx1"/>
                </a:solidFill>
                <a:latin typeface="+mn-ea"/>
              </a:rPr>
              <a:t>i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: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제한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검색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   -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저널 내 검색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   -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발행연도로 검색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   -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액세스 제공범위로 검색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 ii :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발행정보 검색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   - </a:t>
            </a:r>
            <a:r>
              <a:rPr lang="ko-KR" altLang="en-US" sz="1600" dirty="0" err="1">
                <a:solidFill>
                  <a:schemeClr val="tx1"/>
                </a:solidFill>
                <a:latin typeface="+mn-ea"/>
              </a:rPr>
              <a:t>저널명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볼륨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이슈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600" dirty="0" err="1">
                <a:solidFill>
                  <a:schemeClr val="tx1"/>
                </a:solidFill>
                <a:latin typeface="+mn-ea"/>
              </a:rPr>
              <a:t>아티클페이지로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 검색</a:t>
            </a:r>
          </a:p>
        </p:txBody>
      </p:sp>
    </p:spTree>
    <p:extLst>
      <p:ext uri="{BB962C8B-B14F-4D97-AF65-F5344CB8AC3E}">
        <p14:creationId xmlns:p14="http://schemas.microsoft.com/office/powerpoint/2010/main" val="3276084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0" y="6733380"/>
            <a:ext cx="9144000" cy="108450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7181850" y="112350"/>
            <a:ext cx="1860366" cy="373425"/>
            <a:chOff x="6007282" y="188550"/>
            <a:chExt cx="2920635" cy="504070"/>
          </a:xfrm>
        </p:grpSpPr>
        <p:sp>
          <p:nvSpPr>
            <p:cNvPr id="9" name="직사각형 8"/>
            <p:cNvSpPr/>
            <p:nvPr/>
          </p:nvSpPr>
          <p:spPr>
            <a:xfrm>
              <a:off x="7020340" y="188550"/>
              <a:ext cx="1872260" cy="5040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7282" y="260874"/>
              <a:ext cx="2920635" cy="431746"/>
            </a:xfrm>
            <a:prstGeom prst="rect">
              <a:avLst/>
            </a:prstGeom>
          </p:spPr>
        </p:pic>
      </p:grpSp>
      <p:sp>
        <p:nvSpPr>
          <p:cNvPr id="16" name="모서리가 둥근 직사각형 15"/>
          <p:cNvSpPr/>
          <p:nvPr/>
        </p:nvSpPr>
        <p:spPr>
          <a:xfrm>
            <a:off x="124280" y="140938"/>
            <a:ext cx="5857875" cy="838200"/>
          </a:xfrm>
          <a:prstGeom prst="roundRect">
            <a:avLst>
              <a:gd name="adj" fmla="val 7576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>
                <a:solidFill>
                  <a:schemeClr val="tx1"/>
                </a:solidFill>
              </a:rPr>
              <a:t> Search TIP</a:t>
            </a:r>
            <a:endParaRPr lang="ko-KR" altLang="en-US" sz="4000" dirty="0">
              <a:solidFill>
                <a:schemeClr val="tx1"/>
              </a:solidFill>
            </a:endParaRPr>
          </a:p>
        </p:txBody>
      </p:sp>
      <p:sp>
        <p:nvSpPr>
          <p:cNvPr id="7" name="Rectangle 9"/>
          <p:cNvSpPr txBox="1">
            <a:spLocks noChangeArrowheads="1"/>
          </p:cNvSpPr>
          <p:nvPr/>
        </p:nvSpPr>
        <p:spPr>
          <a:xfrm>
            <a:off x="438149" y="1428750"/>
            <a:ext cx="8334375" cy="5304630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Font typeface="Wingdings" pitchFamily="-106" charset="2"/>
              <a:buChar char="§"/>
              <a:defRPr/>
            </a:pPr>
            <a:r>
              <a:rPr kumimoji="0" lang="en-US" altLang="ko-KR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검색 팁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2400" b="1" dirty="0">
              <a:latin typeface="맑은 고딕" panose="020B0503020000020004" pitchFamily="50" charset="-127"/>
            </a:endParaRPr>
          </a:p>
          <a:p>
            <a:r>
              <a:rPr lang="en-US" altLang="ko-KR" b="1" dirty="0">
                <a:latin typeface="맑은 고딕" panose="020B0503020000020004" pitchFamily="50" charset="-127"/>
              </a:rPr>
              <a:t>1.</a:t>
            </a:r>
            <a:r>
              <a:rPr lang="ko-KR" altLang="en-US" b="1" dirty="0" err="1">
                <a:latin typeface="맑은 고딕" panose="020B0503020000020004" pitchFamily="50" charset="-127"/>
              </a:rPr>
              <a:t>불리안</a:t>
            </a:r>
            <a:r>
              <a:rPr lang="ko-KR" altLang="en-US" b="1" dirty="0">
                <a:latin typeface="맑은 고딕" panose="020B0503020000020004" pitchFamily="50" charset="-127"/>
              </a:rPr>
              <a:t> 연산자</a:t>
            </a:r>
          </a:p>
          <a:p>
            <a:r>
              <a:rPr lang="ko-KR" altLang="en-US" b="1" dirty="0">
                <a:latin typeface="맑은 고딕" panose="020B0503020000020004" pitchFamily="50" charset="-127"/>
              </a:rPr>
              <a:t> </a:t>
            </a:r>
            <a:r>
              <a:rPr lang="en-US" altLang="ko-KR" b="1" dirty="0">
                <a:latin typeface="맑은 고딕" panose="020B0503020000020004" pitchFamily="50" charset="-127"/>
              </a:rPr>
              <a:t>- A </a:t>
            </a:r>
            <a:r>
              <a:rPr lang="en-US" altLang="ko-KR" b="1" u="sng" dirty="0">
                <a:solidFill>
                  <a:srgbClr val="0000CC"/>
                </a:solidFill>
                <a:latin typeface="맑은 고딕" panose="020B0503020000020004" pitchFamily="50" charset="-127"/>
              </a:rPr>
              <a:t>AND (“+” </a:t>
            </a:r>
            <a:r>
              <a:rPr lang="ko-KR" altLang="en-US" b="1" u="sng" dirty="0">
                <a:solidFill>
                  <a:srgbClr val="0000CC"/>
                </a:solidFill>
                <a:latin typeface="맑은 고딕" panose="020B0503020000020004" pitchFamily="50" charset="-127"/>
              </a:rPr>
              <a:t>혹은</a:t>
            </a:r>
            <a:r>
              <a:rPr lang="en-US" altLang="ko-KR" b="1" u="sng" dirty="0">
                <a:solidFill>
                  <a:srgbClr val="0000CC"/>
                </a:solidFill>
                <a:latin typeface="맑은 고딕" panose="020B0503020000020004" pitchFamily="50" charset="-127"/>
              </a:rPr>
              <a:t> “&amp;”)</a:t>
            </a:r>
            <a:r>
              <a:rPr lang="en-US" altLang="ko-KR" b="1" dirty="0">
                <a:latin typeface="맑은 고딕" panose="020B0503020000020004" pitchFamily="50" charset="-127"/>
              </a:rPr>
              <a:t> B : A</a:t>
            </a:r>
            <a:r>
              <a:rPr lang="ko-KR" altLang="en-US" b="1" dirty="0">
                <a:latin typeface="맑은 고딕" panose="020B0503020000020004" pitchFamily="50" charset="-127"/>
              </a:rPr>
              <a:t>와 </a:t>
            </a:r>
            <a:r>
              <a:rPr lang="en-US" altLang="ko-KR" b="1" dirty="0">
                <a:latin typeface="맑은 고딕" panose="020B0503020000020004" pitchFamily="50" charset="-127"/>
              </a:rPr>
              <a:t>B</a:t>
            </a:r>
            <a:r>
              <a:rPr lang="ko-KR" altLang="en-US" b="1" dirty="0">
                <a:latin typeface="맑은 고딕" panose="020B0503020000020004" pitchFamily="50" charset="-127"/>
              </a:rPr>
              <a:t>를 동시에 만족하는 </a:t>
            </a:r>
            <a:r>
              <a:rPr lang="ko-KR" altLang="en-US" b="1" dirty="0" err="1">
                <a:latin typeface="맑은 고딕" panose="020B0503020000020004" pitchFamily="50" charset="-127"/>
              </a:rPr>
              <a:t>아티클</a:t>
            </a:r>
            <a:r>
              <a:rPr lang="ko-KR" altLang="en-US" b="1" dirty="0">
                <a:latin typeface="맑은 고딕" panose="020B0503020000020004" pitchFamily="50" charset="-127"/>
              </a:rPr>
              <a:t> 검색</a:t>
            </a:r>
          </a:p>
          <a:p>
            <a:r>
              <a:rPr lang="ko-KR" altLang="en-US" b="1" dirty="0">
                <a:latin typeface="맑은 고딕" panose="020B0503020000020004" pitchFamily="50" charset="-127"/>
              </a:rPr>
              <a:t> </a:t>
            </a:r>
            <a:r>
              <a:rPr lang="en-US" altLang="ko-KR" b="1" dirty="0">
                <a:latin typeface="맑은 고딕" panose="020B0503020000020004" pitchFamily="50" charset="-127"/>
              </a:rPr>
              <a:t>- A </a:t>
            </a:r>
            <a:r>
              <a:rPr lang="en-US" altLang="ko-KR" b="1" u="sng" dirty="0">
                <a:solidFill>
                  <a:srgbClr val="0000CC"/>
                </a:solidFill>
                <a:latin typeface="맑은 고딕" panose="020B0503020000020004" pitchFamily="50" charset="-127"/>
              </a:rPr>
              <a:t>OR</a:t>
            </a:r>
            <a:r>
              <a:rPr lang="en-US" altLang="ko-KR" b="1" dirty="0">
                <a:latin typeface="맑은 고딕" panose="020B0503020000020004" pitchFamily="50" charset="-127"/>
              </a:rPr>
              <a:t> B : A</a:t>
            </a:r>
            <a:r>
              <a:rPr lang="ko-KR" altLang="en-US" b="1" dirty="0">
                <a:latin typeface="맑은 고딕" panose="020B0503020000020004" pitchFamily="50" charset="-127"/>
              </a:rPr>
              <a:t>와 </a:t>
            </a:r>
            <a:r>
              <a:rPr lang="en-US" altLang="ko-KR" b="1" dirty="0">
                <a:latin typeface="맑은 고딕" panose="020B0503020000020004" pitchFamily="50" charset="-127"/>
              </a:rPr>
              <a:t>B</a:t>
            </a:r>
            <a:r>
              <a:rPr lang="ko-KR" altLang="en-US" b="1" dirty="0">
                <a:latin typeface="맑은 고딕" panose="020B0503020000020004" pitchFamily="50" charset="-127"/>
              </a:rPr>
              <a:t>중 적어도 하나는 만족하는 </a:t>
            </a:r>
            <a:r>
              <a:rPr lang="ko-KR" altLang="en-US" b="1" dirty="0" err="1">
                <a:latin typeface="맑은 고딕" panose="020B0503020000020004" pitchFamily="50" charset="-127"/>
              </a:rPr>
              <a:t>아티클</a:t>
            </a:r>
            <a:r>
              <a:rPr lang="ko-KR" altLang="en-US" b="1" dirty="0">
                <a:latin typeface="맑은 고딕" panose="020B0503020000020004" pitchFamily="50" charset="-127"/>
              </a:rPr>
              <a:t> 검색</a:t>
            </a:r>
          </a:p>
          <a:p>
            <a:r>
              <a:rPr lang="ko-KR" altLang="en-US" b="1" dirty="0">
                <a:latin typeface="맑은 고딕" panose="020B0503020000020004" pitchFamily="50" charset="-127"/>
              </a:rPr>
              <a:t> </a:t>
            </a:r>
            <a:r>
              <a:rPr lang="en-US" altLang="ko-KR" b="1" dirty="0">
                <a:latin typeface="맑은 고딕" panose="020B0503020000020004" pitchFamily="50" charset="-127"/>
              </a:rPr>
              <a:t>- A </a:t>
            </a:r>
            <a:r>
              <a:rPr lang="en-US" altLang="ko-KR" b="1" u="sng" dirty="0">
                <a:solidFill>
                  <a:srgbClr val="0000CC"/>
                </a:solidFill>
                <a:latin typeface="맑은 고딕" panose="020B0503020000020004" pitchFamily="50" charset="-127"/>
              </a:rPr>
              <a:t>NOT (“-”)</a:t>
            </a:r>
            <a:r>
              <a:rPr lang="en-US" altLang="ko-KR" b="1" dirty="0">
                <a:latin typeface="맑은 고딕" panose="020B0503020000020004" pitchFamily="50" charset="-127"/>
              </a:rPr>
              <a:t> B : A</a:t>
            </a:r>
            <a:r>
              <a:rPr lang="ko-KR" altLang="en-US" b="1" dirty="0">
                <a:latin typeface="맑은 고딕" panose="020B0503020000020004" pitchFamily="50" charset="-127"/>
              </a:rPr>
              <a:t>는 포함하고 </a:t>
            </a:r>
            <a:r>
              <a:rPr lang="en-US" altLang="ko-KR" b="1" dirty="0">
                <a:latin typeface="맑은 고딕" panose="020B0503020000020004" pitchFamily="50" charset="-127"/>
              </a:rPr>
              <a:t>B</a:t>
            </a:r>
            <a:r>
              <a:rPr lang="ko-KR" altLang="en-US" b="1" dirty="0">
                <a:latin typeface="맑은 고딕" panose="020B0503020000020004" pitchFamily="50" charset="-127"/>
              </a:rPr>
              <a:t>는 포함하지 않는 </a:t>
            </a:r>
            <a:r>
              <a:rPr lang="ko-KR" altLang="en-US" b="1" dirty="0" err="1">
                <a:latin typeface="맑은 고딕" panose="020B0503020000020004" pitchFamily="50" charset="-127"/>
              </a:rPr>
              <a:t>아티클</a:t>
            </a:r>
            <a:r>
              <a:rPr lang="ko-KR" altLang="en-US" b="1" dirty="0">
                <a:latin typeface="맑은 고딕" panose="020B0503020000020004" pitchFamily="50" charset="-127"/>
              </a:rPr>
              <a:t> 검색</a:t>
            </a:r>
          </a:p>
          <a:p>
            <a:r>
              <a:rPr lang="ko-KR" altLang="en-US" b="1" dirty="0">
                <a:latin typeface="맑은 고딕" panose="020B0503020000020004" pitchFamily="50" charset="-127"/>
              </a:rPr>
              <a:t> </a:t>
            </a:r>
            <a:r>
              <a:rPr lang="en-US" altLang="ko-KR" b="1" dirty="0">
                <a:latin typeface="맑은 고딕" panose="020B0503020000020004" pitchFamily="50" charset="-127"/>
              </a:rPr>
              <a:t>- A B : </a:t>
            </a:r>
            <a:r>
              <a:rPr lang="ko-KR" altLang="en-US" b="1" dirty="0">
                <a:latin typeface="맑은 고딕" panose="020B0503020000020004" pitchFamily="50" charset="-127"/>
              </a:rPr>
              <a:t>공백은 </a:t>
            </a:r>
            <a:r>
              <a:rPr lang="en-US" altLang="ko-KR" b="1" dirty="0">
                <a:latin typeface="맑은 고딕" panose="020B0503020000020004" pitchFamily="50" charset="-127"/>
              </a:rPr>
              <a:t>and</a:t>
            </a:r>
            <a:r>
              <a:rPr lang="ko-KR" altLang="en-US" b="1" dirty="0">
                <a:latin typeface="맑은 고딕" panose="020B0503020000020004" pitchFamily="50" charset="-127"/>
              </a:rPr>
              <a:t>로 인식</a:t>
            </a:r>
          </a:p>
          <a:p>
            <a:endParaRPr lang="ko-KR" altLang="en-US" b="1" dirty="0">
              <a:latin typeface="맑은 고딕" panose="020B0503020000020004" pitchFamily="50" charset="-127"/>
            </a:endParaRPr>
          </a:p>
          <a:p>
            <a:r>
              <a:rPr lang="en-US" altLang="ko-KR" b="1" dirty="0">
                <a:latin typeface="맑은 고딕" panose="020B0503020000020004" pitchFamily="50" charset="-127"/>
              </a:rPr>
              <a:t>2. </a:t>
            </a:r>
            <a:r>
              <a:rPr lang="ko-KR" altLang="en-US" b="1" dirty="0">
                <a:latin typeface="맑은 고딕" panose="020B0503020000020004" pitchFamily="50" charset="-127"/>
              </a:rPr>
              <a:t>괄호 </a:t>
            </a:r>
            <a:r>
              <a:rPr lang="en-US" altLang="ko-KR" b="1" dirty="0">
                <a:latin typeface="맑은 고딕" panose="020B0503020000020004" pitchFamily="50" charset="-127"/>
              </a:rPr>
              <a:t>( )</a:t>
            </a:r>
          </a:p>
          <a:p>
            <a:r>
              <a:rPr lang="en-US" altLang="ko-KR" b="1" dirty="0">
                <a:latin typeface="맑은 고딕" panose="020B0503020000020004" pitchFamily="50" charset="-127"/>
              </a:rPr>
              <a:t> - A AND </a:t>
            </a:r>
            <a:r>
              <a:rPr lang="en-US" altLang="ko-KR" b="1" u="sng" dirty="0">
                <a:solidFill>
                  <a:srgbClr val="0000CC"/>
                </a:solidFill>
                <a:latin typeface="맑은 고딕" panose="020B0503020000020004" pitchFamily="50" charset="-127"/>
              </a:rPr>
              <a:t>(</a:t>
            </a:r>
            <a:r>
              <a:rPr lang="en-US" altLang="ko-KR" b="1" dirty="0">
                <a:latin typeface="맑은 고딕" panose="020B0503020000020004" pitchFamily="50" charset="-127"/>
              </a:rPr>
              <a:t>B OR C</a:t>
            </a:r>
            <a:r>
              <a:rPr lang="en-US" altLang="ko-KR" b="1" u="sng" dirty="0">
                <a:solidFill>
                  <a:srgbClr val="0000CC"/>
                </a:solidFill>
                <a:latin typeface="맑은 고딕" panose="020B0503020000020004" pitchFamily="50" charset="-127"/>
              </a:rPr>
              <a:t>)</a:t>
            </a:r>
            <a:r>
              <a:rPr lang="en-US" altLang="ko-KR" b="1" dirty="0">
                <a:latin typeface="맑은 고딕" panose="020B0503020000020004" pitchFamily="50" charset="-127"/>
              </a:rPr>
              <a:t> : </a:t>
            </a:r>
            <a:r>
              <a:rPr lang="ko-KR" altLang="en-US" b="1" dirty="0">
                <a:latin typeface="맑은 고딕" panose="020B0503020000020004" pitchFamily="50" charset="-127"/>
              </a:rPr>
              <a:t>괄호 안의 검색을 우선함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endParaRPr lang="ko-KR" altLang="en-US" b="1" dirty="0">
              <a:latin typeface="맑은 고딕" panose="020B0503020000020004" pitchFamily="50" charset="-127"/>
            </a:endParaRPr>
          </a:p>
          <a:p>
            <a:r>
              <a:rPr lang="en-US" altLang="ko-KR" b="1" dirty="0">
                <a:latin typeface="맑은 고딕" panose="020B0503020000020004" pitchFamily="50" charset="-127"/>
              </a:rPr>
              <a:t>3. Wildcards(*)</a:t>
            </a:r>
          </a:p>
          <a:p>
            <a:r>
              <a:rPr lang="en-US" altLang="ko-KR" b="1" dirty="0">
                <a:latin typeface="맑은 고딕" panose="020B0503020000020004" pitchFamily="50" charset="-127"/>
              </a:rPr>
              <a:t> - </a:t>
            </a:r>
            <a:r>
              <a:rPr lang="ko-KR" altLang="en-US" b="1" dirty="0">
                <a:latin typeface="맑은 고딕" panose="020B0503020000020004" pitchFamily="50" charset="-127"/>
              </a:rPr>
              <a:t>입력한 키워드로 시작되는 키워드가 들어 있는 </a:t>
            </a:r>
            <a:r>
              <a:rPr lang="ko-KR" altLang="en-US" b="1" dirty="0" err="1">
                <a:latin typeface="맑은 고딕" panose="020B0503020000020004" pitchFamily="50" charset="-127"/>
              </a:rPr>
              <a:t>아티클</a:t>
            </a:r>
            <a:r>
              <a:rPr lang="ko-KR" altLang="en-US" b="1" dirty="0">
                <a:latin typeface="맑은 고딕" panose="020B0503020000020004" pitchFamily="50" charset="-127"/>
              </a:rPr>
              <a:t> 검색</a:t>
            </a:r>
            <a:r>
              <a:rPr lang="en-US" altLang="ko-KR" b="1" dirty="0">
                <a:latin typeface="맑은 고딕" panose="020B0503020000020004" pitchFamily="50" charset="-127"/>
              </a:rPr>
              <a:t>. </a:t>
            </a:r>
          </a:p>
          <a:p>
            <a:r>
              <a:rPr lang="en-US" altLang="ko-KR" b="1" dirty="0">
                <a:latin typeface="맑은 고딕" panose="020B0503020000020004" pitchFamily="50" charset="-127"/>
              </a:rPr>
              <a:t> - </a:t>
            </a:r>
            <a:r>
              <a:rPr lang="en-US" altLang="ko-KR" b="1" u="sng" dirty="0">
                <a:solidFill>
                  <a:srgbClr val="0000CC"/>
                </a:solidFill>
                <a:latin typeface="맑은 고딕" panose="020B0503020000020004" pitchFamily="50" charset="-127"/>
              </a:rPr>
              <a:t>? </a:t>
            </a:r>
            <a:r>
              <a:rPr lang="ko-KR" altLang="en-US" b="1" dirty="0">
                <a:latin typeface="맑은 고딕" panose="020B0503020000020004" pitchFamily="50" charset="-127"/>
              </a:rPr>
              <a:t>는 한 단어</a:t>
            </a:r>
            <a:r>
              <a:rPr lang="en-US" altLang="ko-KR" b="1" dirty="0">
                <a:latin typeface="맑은 고딕" panose="020B0503020000020004" pitchFamily="50" charset="-127"/>
              </a:rPr>
              <a:t>, </a:t>
            </a:r>
            <a:r>
              <a:rPr lang="en-US" altLang="ko-KR" b="1" u="sng" dirty="0">
                <a:solidFill>
                  <a:srgbClr val="0000CC"/>
                </a:solidFill>
                <a:latin typeface="맑은 고딕" panose="020B0503020000020004" pitchFamily="50" charset="-127"/>
              </a:rPr>
              <a:t>*</a:t>
            </a:r>
            <a:r>
              <a:rPr lang="en-US" altLang="ko-KR" b="1" dirty="0">
                <a:latin typeface="맑은 고딕" panose="020B0503020000020004" pitchFamily="50" charset="-127"/>
              </a:rPr>
              <a:t> </a:t>
            </a:r>
            <a:r>
              <a:rPr lang="ko-KR" altLang="en-US" b="1" dirty="0">
                <a:latin typeface="맑은 고딕" panose="020B0503020000020004" pitchFamily="50" charset="-127"/>
              </a:rPr>
              <a:t>는 구분없이 검색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r>
              <a:rPr lang="en-US" altLang="ko-KR" b="1" dirty="0">
                <a:latin typeface="맑은 고딕" panose="020B0503020000020004" pitchFamily="50" charset="-127"/>
              </a:rPr>
              <a:t> </a:t>
            </a:r>
            <a:r>
              <a:rPr lang="ko-KR" altLang="en-US" b="1" dirty="0">
                <a:latin typeface="맑은 고딕" panose="020B0503020000020004" pitchFamily="50" charset="-127"/>
              </a:rPr>
              <a:t>  예</a:t>
            </a:r>
            <a:r>
              <a:rPr lang="en-US" altLang="ko-KR" b="1" dirty="0">
                <a:latin typeface="맑은 고딕" panose="020B0503020000020004" pitchFamily="50" charset="-127"/>
              </a:rPr>
              <a:t>) </a:t>
            </a:r>
            <a:r>
              <a:rPr lang="en-US" altLang="ko-KR" b="1" dirty="0" err="1">
                <a:latin typeface="맑은 고딕" panose="020B0503020000020004" pitchFamily="50" charset="-127"/>
              </a:rPr>
              <a:t>l?st</a:t>
            </a:r>
            <a:r>
              <a:rPr lang="en-US" altLang="ko-KR" b="1" dirty="0">
                <a:latin typeface="맑은 고딕" panose="020B0503020000020004" pitchFamily="50" charset="-127"/>
              </a:rPr>
              <a:t> </a:t>
            </a:r>
            <a:r>
              <a:rPr lang="ko-KR" altLang="en-US" b="1" dirty="0">
                <a:latin typeface="맑은 고딕" panose="020B0503020000020004" pitchFamily="50" charset="-127"/>
              </a:rPr>
              <a:t>검색 시</a:t>
            </a:r>
            <a:r>
              <a:rPr lang="en-US" altLang="ko-KR" b="1" dirty="0">
                <a:latin typeface="맑은 고딕" panose="020B0503020000020004" pitchFamily="50" charset="-127"/>
              </a:rPr>
              <a:t>, last, list </a:t>
            </a:r>
            <a:r>
              <a:rPr lang="ko-KR" altLang="en-US" b="1" dirty="0">
                <a:latin typeface="맑은 고딕" panose="020B0503020000020004" pitchFamily="50" charset="-127"/>
              </a:rPr>
              <a:t>등이 나오고 </a:t>
            </a:r>
            <a:r>
              <a:rPr lang="en-US" altLang="ko-KR" b="1" dirty="0">
                <a:latin typeface="맑은 고딕" panose="020B0503020000020004" pitchFamily="50" charset="-127"/>
              </a:rPr>
              <a:t>, child* </a:t>
            </a:r>
            <a:r>
              <a:rPr lang="ko-KR" altLang="en-US" b="1" dirty="0">
                <a:latin typeface="맑은 고딕" panose="020B0503020000020004" pitchFamily="50" charset="-127"/>
              </a:rPr>
              <a:t>로 검색하면 </a:t>
            </a:r>
            <a:r>
              <a:rPr lang="en-US" altLang="ko-KR" b="1" dirty="0">
                <a:latin typeface="맑은 고딕" panose="020B0503020000020004" pitchFamily="50" charset="-127"/>
              </a:rPr>
              <a:t>child, childcare, children </a:t>
            </a:r>
            <a:r>
              <a:rPr lang="ko-KR" altLang="en-US" b="1" dirty="0">
                <a:latin typeface="맑은 고딕" panose="020B0503020000020004" pitchFamily="50" charset="-127"/>
              </a:rPr>
              <a:t>등이 검색됨</a:t>
            </a:r>
          </a:p>
          <a:p>
            <a:endParaRPr lang="ko-KR" altLang="en-US" b="1" dirty="0">
              <a:latin typeface="맑은 고딕" panose="020B0503020000020004" pitchFamily="50" charset="-127"/>
            </a:endParaRPr>
          </a:p>
          <a:p>
            <a:r>
              <a:rPr lang="en-US" altLang="ko-KR" b="1" dirty="0">
                <a:latin typeface="맑은 고딕" panose="020B0503020000020004" pitchFamily="50" charset="-127"/>
              </a:rPr>
              <a:t>4. </a:t>
            </a:r>
            <a:r>
              <a:rPr lang="ko-KR" altLang="en-US" b="1" dirty="0">
                <a:latin typeface="맑은 고딕" panose="020B0503020000020004" pitchFamily="50" charset="-127"/>
              </a:rPr>
              <a:t>물결표시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r>
              <a:rPr lang="en-US" altLang="ko-KR" b="1" dirty="0">
                <a:latin typeface="맑은 고딕" panose="020B0503020000020004" pitchFamily="50" charset="-127"/>
              </a:rPr>
              <a:t>  - </a:t>
            </a:r>
            <a:r>
              <a:rPr lang="ko-KR" altLang="en-US" b="1" dirty="0">
                <a:latin typeface="맑은 고딕" panose="020B0503020000020004" pitchFamily="50" charset="-127"/>
              </a:rPr>
              <a:t>둘 이상의 검색어 사용 시 근접 단어 검색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r>
              <a:rPr lang="en-US" altLang="ko-KR" b="1" dirty="0">
                <a:latin typeface="맑은 고딕" panose="020B0503020000020004" pitchFamily="50" charset="-127"/>
              </a:rPr>
              <a:t>  - </a:t>
            </a:r>
            <a:r>
              <a:rPr lang="ko-KR" altLang="en-US" b="1" dirty="0">
                <a:latin typeface="맑은 고딕" panose="020B0503020000020004" pitchFamily="50" charset="-127"/>
              </a:rPr>
              <a:t>예</a:t>
            </a:r>
            <a:r>
              <a:rPr lang="en-US" altLang="ko-KR" b="1" dirty="0">
                <a:latin typeface="맑은 고딕" panose="020B0503020000020004" pitchFamily="50" charset="-127"/>
              </a:rPr>
              <a:t>) "debt forgiveness"</a:t>
            </a:r>
            <a:r>
              <a:rPr lang="en-US" altLang="ko-KR" b="1" u="sng" dirty="0">
                <a:solidFill>
                  <a:srgbClr val="0000CC"/>
                </a:solidFill>
                <a:latin typeface="맑은 고딕" panose="020B0503020000020004" pitchFamily="50" charset="-127"/>
              </a:rPr>
              <a:t>~</a:t>
            </a:r>
            <a:r>
              <a:rPr lang="en-US" altLang="ko-KR" b="1" dirty="0">
                <a:latin typeface="맑은 고딕" panose="020B0503020000020004" pitchFamily="50" charset="-127"/>
              </a:rPr>
              <a:t>10 </a:t>
            </a:r>
            <a:r>
              <a:rPr lang="ko-KR" altLang="en-US" b="1" dirty="0">
                <a:latin typeface="맑은 고딕" panose="020B0503020000020004" pitchFamily="50" charset="-127"/>
              </a:rPr>
              <a:t>로 검색하면</a:t>
            </a:r>
            <a:r>
              <a:rPr lang="en-US" altLang="ko-KR" b="1" dirty="0">
                <a:latin typeface="맑은 고딕" panose="020B0503020000020004" pitchFamily="50" charset="-127"/>
              </a:rPr>
              <a:t>, debt</a:t>
            </a:r>
            <a:r>
              <a:rPr lang="ko-KR" altLang="en-US" b="1" dirty="0">
                <a:latin typeface="맑은 고딕" panose="020B0503020000020004" pitchFamily="50" charset="-127"/>
              </a:rPr>
              <a:t>와 </a:t>
            </a:r>
            <a:r>
              <a:rPr lang="en-US" altLang="ko-KR" b="1" dirty="0">
                <a:latin typeface="맑은 고딕" panose="020B0503020000020004" pitchFamily="50" charset="-127"/>
              </a:rPr>
              <a:t>forgiveness </a:t>
            </a:r>
            <a:r>
              <a:rPr lang="ko-KR" altLang="en-US" b="1" dirty="0">
                <a:latin typeface="맑은 고딕" panose="020B0503020000020004" pitchFamily="50" charset="-127"/>
              </a:rPr>
              <a:t>가 </a:t>
            </a:r>
            <a:r>
              <a:rPr lang="en-US" altLang="ko-KR" b="1" dirty="0">
                <a:latin typeface="맑은 고딕" panose="020B0503020000020004" pitchFamily="50" charset="-127"/>
              </a:rPr>
              <a:t>10</a:t>
            </a:r>
            <a:r>
              <a:rPr lang="ko-KR" altLang="en-US" b="1" dirty="0">
                <a:latin typeface="맑은 고딕" panose="020B0503020000020004" pitchFamily="50" charset="-127"/>
              </a:rPr>
              <a:t>개 단어 내에 있는 경우 검색 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endParaRPr lang="ko-KR" altLang="en-US" b="1" dirty="0">
              <a:latin typeface="맑은 고딕" panose="020B0503020000020004" pitchFamily="50" charset="-127"/>
            </a:endParaRPr>
          </a:p>
          <a:p>
            <a:r>
              <a:rPr lang="en-US" altLang="ko-KR" b="1" dirty="0">
                <a:latin typeface="맑은 고딕" panose="020B0503020000020004" pitchFamily="50" charset="-127"/>
              </a:rPr>
              <a:t>5. Stop words</a:t>
            </a:r>
          </a:p>
          <a:p>
            <a:r>
              <a:rPr lang="en-US" altLang="ko-KR" b="1" dirty="0">
                <a:latin typeface="맑은 고딕" panose="020B0503020000020004" pitchFamily="50" charset="-127"/>
              </a:rPr>
              <a:t>  - </a:t>
            </a:r>
            <a:r>
              <a:rPr lang="ko-KR" altLang="en-US" b="1" dirty="0">
                <a:latin typeface="맑은 고딕" panose="020B0503020000020004" pitchFamily="50" charset="-127"/>
              </a:rPr>
              <a:t>검색어로 사용되지 않는 단어들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r>
              <a:rPr lang="en-US" altLang="ko-KR" b="1" dirty="0">
                <a:latin typeface="맑은 고딕" panose="020B0503020000020004" pitchFamily="50" charset="-127"/>
              </a:rPr>
              <a:t>  - </a:t>
            </a:r>
            <a:r>
              <a:rPr lang="ko-KR" altLang="en-US" b="1" dirty="0">
                <a:latin typeface="맑은 고딕" panose="020B0503020000020004" pitchFamily="50" charset="-127"/>
              </a:rPr>
              <a:t>예</a:t>
            </a:r>
            <a:r>
              <a:rPr lang="en-US" altLang="ko-KR" b="1" dirty="0">
                <a:latin typeface="맑은 고딕" panose="020B0503020000020004" pitchFamily="50" charset="-127"/>
              </a:rPr>
              <a:t>) to be or not to be </a:t>
            </a:r>
            <a:r>
              <a:rPr lang="ko-KR" altLang="en-US" b="1" dirty="0">
                <a:latin typeface="맑은 고딕" panose="020B0503020000020004" pitchFamily="50" charset="-127"/>
              </a:rPr>
              <a:t>를</a:t>
            </a:r>
            <a:r>
              <a:rPr lang="en-US" altLang="ko-KR" b="1" dirty="0">
                <a:latin typeface="맑은 고딕" panose="020B0503020000020004" pitchFamily="50" charset="-127"/>
              </a:rPr>
              <a:t> </a:t>
            </a:r>
            <a:r>
              <a:rPr lang="ko-KR" altLang="en-US" b="1" dirty="0">
                <a:latin typeface="맑은 고딕" panose="020B0503020000020004" pitchFamily="50" charset="-127"/>
              </a:rPr>
              <a:t>키워드로 입력하면 검색되지 않음 </a:t>
            </a:r>
            <a:r>
              <a:rPr lang="en-US" altLang="ko-KR" b="1" dirty="0">
                <a:latin typeface="맑은 고딕" panose="020B0503020000020004" pitchFamily="50" charset="-127"/>
              </a:rPr>
              <a:t>(stop words + </a:t>
            </a:r>
            <a:r>
              <a:rPr lang="ko-KR" altLang="en-US" b="1" dirty="0" err="1">
                <a:latin typeface="맑은 고딕" panose="020B0503020000020004" pitchFamily="50" charset="-127"/>
              </a:rPr>
              <a:t>불리안</a:t>
            </a:r>
            <a:r>
              <a:rPr lang="ko-KR" altLang="en-US" b="1" dirty="0">
                <a:latin typeface="맑은 고딕" panose="020B0503020000020004" pitchFamily="50" charset="-127"/>
              </a:rPr>
              <a:t> 연산자</a:t>
            </a:r>
            <a:r>
              <a:rPr lang="en-US" altLang="ko-KR" b="1" dirty="0">
                <a:latin typeface="맑은 고딕" panose="020B0503020000020004" pitchFamily="50" charset="-127"/>
              </a:rPr>
              <a:t>)</a:t>
            </a:r>
          </a:p>
          <a:p>
            <a:endParaRPr lang="en-US" altLang="ko-KR" b="1" dirty="0">
              <a:latin typeface="맑은 고딕" panose="020B0503020000020004" pitchFamily="50" charset="-127"/>
            </a:endParaRPr>
          </a:p>
          <a:p>
            <a:r>
              <a:rPr lang="en-US" altLang="ko-KR" b="1" dirty="0">
                <a:latin typeface="맑은 고딕" panose="020B0503020000020004" pitchFamily="50" charset="-127"/>
              </a:rPr>
              <a:t>6. </a:t>
            </a:r>
            <a:r>
              <a:rPr lang="ko-KR" altLang="en-US" b="1" dirty="0">
                <a:latin typeface="맑은 고딕" panose="020B0503020000020004" pitchFamily="50" charset="-127"/>
              </a:rPr>
              <a:t>연관성 올리기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r>
              <a:rPr lang="en-US" altLang="ko-KR" b="1" dirty="0">
                <a:latin typeface="맑은 고딕" panose="020B0503020000020004" pitchFamily="50" charset="-127"/>
              </a:rPr>
              <a:t>  - </a:t>
            </a:r>
            <a:r>
              <a:rPr lang="ko-KR" altLang="en-US" b="1" dirty="0">
                <a:latin typeface="맑은 고딕" panose="020B0503020000020004" pitchFamily="50" charset="-127"/>
              </a:rPr>
              <a:t>예</a:t>
            </a:r>
            <a:r>
              <a:rPr lang="en-US" altLang="ko-KR" b="1" dirty="0">
                <a:latin typeface="맑은 고딕" panose="020B0503020000020004" pitchFamily="50" charset="-127"/>
              </a:rPr>
              <a:t>) A</a:t>
            </a:r>
            <a:r>
              <a:rPr lang="en-US" altLang="ko-KR" b="1" dirty="0">
                <a:solidFill>
                  <a:srgbClr val="0000CC"/>
                </a:solidFill>
                <a:latin typeface="맑은 고딕" panose="020B0503020000020004" pitchFamily="50" charset="-127"/>
              </a:rPr>
              <a:t>^7</a:t>
            </a:r>
            <a:r>
              <a:rPr lang="en-US" altLang="ko-KR" b="1" dirty="0">
                <a:latin typeface="맑은 고딕" panose="020B0503020000020004" pitchFamily="50" charset="-127"/>
              </a:rPr>
              <a:t> B : B</a:t>
            </a:r>
            <a:r>
              <a:rPr lang="ko-KR" altLang="en-US" b="1" dirty="0">
                <a:latin typeface="맑은 고딕" panose="020B0503020000020004" pitchFamily="50" charset="-127"/>
              </a:rPr>
              <a:t>가 </a:t>
            </a:r>
            <a:r>
              <a:rPr lang="en-US" altLang="ko-KR" b="1" dirty="0">
                <a:latin typeface="맑은 고딕" panose="020B0503020000020004" pitchFamily="50" charset="-127"/>
              </a:rPr>
              <a:t>1</a:t>
            </a:r>
            <a:r>
              <a:rPr lang="ko-KR" altLang="en-US" b="1" dirty="0">
                <a:latin typeface="맑은 고딕" panose="020B0503020000020004" pitchFamily="50" charset="-127"/>
              </a:rPr>
              <a:t>회 검색될 때보다 </a:t>
            </a:r>
            <a:r>
              <a:rPr lang="en-US" altLang="ko-KR" b="1" dirty="0">
                <a:latin typeface="맑은 고딕" panose="020B0503020000020004" pitchFamily="50" charset="-127"/>
              </a:rPr>
              <a:t>A</a:t>
            </a:r>
            <a:r>
              <a:rPr lang="ko-KR" altLang="en-US" b="1" dirty="0">
                <a:latin typeface="맑은 고딕" panose="020B0503020000020004" pitchFamily="50" charset="-127"/>
              </a:rPr>
              <a:t>가 </a:t>
            </a:r>
            <a:r>
              <a:rPr lang="en-US" altLang="ko-KR" b="1" dirty="0">
                <a:latin typeface="맑은 고딕" panose="020B0503020000020004" pitchFamily="50" charset="-127"/>
              </a:rPr>
              <a:t>7</a:t>
            </a:r>
            <a:r>
              <a:rPr lang="ko-KR" altLang="en-US" b="1" dirty="0">
                <a:latin typeface="맑은 고딕" panose="020B0503020000020004" pitchFamily="50" charset="-127"/>
              </a:rPr>
              <a:t>회 검색되는 경우 검색 결과 상단에 배치 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r>
              <a:rPr lang="en-US" altLang="ko-KR" b="1" dirty="0">
                <a:latin typeface="맑은 고딕" panose="020B0503020000020004" pitchFamily="50" charset="-127"/>
              </a:rPr>
              <a:t>  - </a:t>
            </a:r>
            <a:r>
              <a:rPr lang="ko-KR" altLang="en-US" b="1" dirty="0">
                <a:latin typeface="맑은 고딕" panose="020B0503020000020004" pitchFamily="50" charset="-127"/>
              </a:rPr>
              <a:t>숫자는 </a:t>
            </a:r>
            <a:r>
              <a:rPr lang="en-US" altLang="ko-KR" b="1" dirty="0">
                <a:latin typeface="맑은 고딕" panose="020B0503020000020004" pitchFamily="50" charset="-127"/>
              </a:rPr>
              <a:t>1</a:t>
            </a:r>
            <a:r>
              <a:rPr lang="ko-KR" altLang="en-US" b="1" dirty="0">
                <a:latin typeface="맑은 고딕" panose="020B0503020000020004" pitchFamily="50" charset="-127"/>
              </a:rPr>
              <a:t>부터 사용 가능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endParaRPr lang="en-US" altLang="ko-KR" b="1" dirty="0">
              <a:latin typeface="맑은 고딕" panose="020B0503020000020004" pitchFamily="50" charset="-127"/>
            </a:endParaRPr>
          </a:p>
          <a:p>
            <a:endParaRPr lang="en-US" altLang="ko-KR" b="1" dirty="0">
              <a:latin typeface="맑은 고딕" panose="020B0503020000020004" pitchFamily="50" charset="-127"/>
            </a:endParaRPr>
          </a:p>
          <a:p>
            <a:r>
              <a:rPr lang="ko-KR" altLang="en-US" sz="1500" dirty="0"/>
              <a:t> </a:t>
            </a:r>
            <a:r>
              <a:rPr lang="en-US" altLang="ko-KR" sz="1500" dirty="0"/>
              <a:t>* </a:t>
            </a:r>
            <a:r>
              <a:rPr lang="ko-KR" altLang="en-US" sz="1500" dirty="0"/>
              <a:t>상세 내용은 </a:t>
            </a:r>
            <a:r>
              <a:rPr lang="en-US" altLang="ko-KR" sz="1500" dirty="0">
                <a:hlinkClick r:id="rId4"/>
              </a:rPr>
              <a:t>https://journals.sagepub.com/page/help/search/boolean</a:t>
            </a:r>
            <a:r>
              <a:rPr lang="en-US" altLang="ko-KR" sz="1500" dirty="0"/>
              <a:t> </a:t>
            </a:r>
            <a:r>
              <a:rPr lang="ko-KR" altLang="en-US" sz="1500" dirty="0"/>
              <a:t>에서 확인 가능합니다</a:t>
            </a:r>
            <a:r>
              <a:rPr lang="en-US" altLang="ko-KR" sz="1500" dirty="0"/>
              <a:t>. </a:t>
            </a:r>
            <a:endParaRPr lang="en-US" altLang="ko-KR" sz="1500" b="1" dirty="0">
              <a:latin typeface="맑은 고딕" panose="020B0503020000020004" pitchFamily="50" charset="-127"/>
            </a:endParaRPr>
          </a:p>
          <a:p>
            <a:endParaRPr lang="en-US" altLang="ko-KR" b="1" dirty="0">
              <a:latin typeface="맑은 고딕" panose="020B0503020000020004" pitchFamily="50" charset="-127"/>
            </a:endParaRPr>
          </a:p>
          <a:p>
            <a:pPr fontAlgn="auto">
              <a:spcBef>
                <a:spcPct val="20000"/>
              </a:spcBef>
              <a:spcAft>
                <a:spcPts val="0"/>
              </a:spcAft>
              <a:buFont typeface="Wingdings" pitchFamily="-106" charset="2"/>
              <a:buChar char="§"/>
              <a:defRPr/>
            </a:pP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885722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1406" t="10517" r="608" b="4356"/>
          <a:stretch/>
        </p:blipFill>
        <p:spPr>
          <a:xfrm>
            <a:off x="33336" y="1003853"/>
            <a:ext cx="8666527" cy="5837977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6733380"/>
            <a:ext cx="9144000" cy="108450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7181850" y="112350"/>
            <a:ext cx="1860366" cy="373425"/>
            <a:chOff x="6007282" y="188550"/>
            <a:chExt cx="2920635" cy="504070"/>
          </a:xfrm>
        </p:grpSpPr>
        <p:sp>
          <p:nvSpPr>
            <p:cNvPr id="9" name="직사각형 8"/>
            <p:cNvSpPr/>
            <p:nvPr/>
          </p:nvSpPr>
          <p:spPr>
            <a:xfrm>
              <a:off x="7020340" y="188550"/>
              <a:ext cx="1872260" cy="5040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7282" y="260874"/>
              <a:ext cx="2920635" cy="431746"/>
            </a:xfrm>
            <a:prstGeom prst="rect">
              <a:avLst/>
            </a:prstGeom>
          </p:spPr>
        </p:pic>
      </p:grpSp>
      <p:sp>
        <p:nvSpPr>
          <p:cNvPr id="16" name="모서리가 둥근 직사각형 15"/>
          <p:cNvSpPr/>
          <p:nvPr/>
        </p:nvSpPr>
        <p:spPr>
          <a:xfrm>
            <a:off x="124280" y="140938"/>
            <a:ext cx="5857875" cy="838200"/>
          </a:xfrm>
          <a:prstGeom prst="roundRect">
            <a:avLst>
              <a:gd name="adj" fmla="val 7576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>
                <a:solidFill>
                  <a:schemeClr val="tx1"/>
                </a:solidFill>
              </a:rPr>
              <a:t> Search Results</a:t>
            </a:r>
            <a:endParaRPr lang="ko-KR" altLang="en-US" sz="4000" dirty="0">
              <a:solidFill>
                <a:schemeClr val="tx1"/>
              </a:solidFill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154982" y="1775036"/>
            <a:ext cx="3595245" cy="418100"/>
          </a:xfrm>
          <a:prstGeom prst="roundRect">
            <a:avLst/>
          </a:prstGeom>
          <a:noFill/>
          <a:ln w="28575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33336" y="1690161"/>
            <a:ext cx="314325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A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-10207" y="2830745"/>
            <a:ext cx="221525" cy="255069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err="1">
                <a:cs typeface="Arial" panose="020B0604020202020204" pitchFamily="34" charset="0"/>
              </a:rPr>
              <a:t>i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5801549" y="1984086"/>
            <a:ext cx="2515137" cy="4111685"/>
          </a:xfrm>
          <a:prstGeom prst="roundRect">
            <a:avLst>
              <a:gd name="adj" fmla="val 7638"/>
            </a:avLst>
          </a:prstGeom>
          <a:noFill/>
          <a:ln w="28575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4038102" y="2018245"/>
            <a:ext cx="314325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C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932512" y="3622212"/>
            <a:ext cx="3777908" cy="2607906"/>
          </a:xfrm>
          <a:prstGeom prst="rect">
            <a:avLst/>
          </a:prstGeom>
          <a:solidFill>
            <a:schemeClr val="bg1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A. 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검색</a:t>
            </a:r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결과</a:t>
            </a:r>
            <a:endParaRPr lang="en-US" altLang="ko-KR" sz="15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500" dirty="0" err="1">
                <a:solidFill>
                  <a:schemeClr val="tx1"/>
                </a:solidFill>
                <a:latin typeface="+mn-ea"/>
              </a:rPr>
              <a:t>아티클과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 해당 </a:t>
            </a:r>
            <a:endParaRPr lang="en-US" altLang="ko-KR" sz="1500" dirty="0">
              <a:solidFill>
                <a:schemeClr val="tx1"/>
              </a:solidFill>
              <a:latin typeface="+mn-ea"/>
            </a:endParaRPr>
          </a:p>
          <a:p>
            <a:r>
              <a:rPr lang="ko-KR" altLang="en-US" sz="1500" dirty="0" err="1">
                <a:solidFill>
                  <a:schemeClr val="tx1"/>
                </a:solidFill>
                <a:latin typeface="+mn-ea"/>
              </a:rPr>
              <a:t>아티클이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 포함되어 있는 저널 검색됨</a:t>
            </a:r>
            <a:endParaRPr lang="en-US" altLang="ko-KR" sz="15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500" dirty="0" err="1">
                <a:solidFill>
                  <a:schemeClr val="tx1"/>
                </a:solidFill>
                <a:latin typeface="+mn-ea"/>
              </a:rPr>
              <a:t>i</a:t>
            </a:r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액세스 가능 여부를 아이콘으로 확인 </a:t>
            </a:r>
            <a:endParaRPr lang="en-US" altLang="ko-KR" sz="15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B. 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선택하여 인용정보 다운 </a:t>
            </a:r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 </a:t>
            </a:r>
          </a:p>
          <a:p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C. 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검색 결과 재정렬</a:t>
            </a:r>
            <a:endParaRPr lang="en-US" altLang="ko-KR" sz="15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500" dirty="0" err="1">
                <a:solidFill>
                  <a:schemeClr val="tx1"/>
                </a:solidFill>
                <a:latin typeface="+mn-ea"/>
              </a:rPr>
              <a:t>연관도순</a:t>
            </a:r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날짜순</a:t>
            </a:r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500" dirty="0" err="1">
                <a:solidFill>
                  <a:schemeClr val="tx1"/>
                </a:solidFill>
                <a:latin typeface="+mn-ea"/>
              </a:rPr>
              <a:t>인용순</a:t>
            </a:r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다운로드순</a:t>
            </a:r>
            <a:endParaRPr lang="en-US" altLang="ko-KR" sz="15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D. 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검색결과 조정</a:t>
            </a:r>
            <a:endParaRPr lang="en-US" altLang="ko-KR" sz="15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   -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논문유형</a:t>
            </a:r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500" dirty="0" err="1">
                <a:solidFill>
                  <a:schemeClr val="tx1"/>
                </a:solidFill>
                <a:latin typeface="+mn-ea"/>
              </a:rPr>
              <a:t>출판년도</a:t>
            </a:r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주제분야</a:t>
            </a:r>
            <a:endParaRPr lang="en-US" altLang="ko-KR" sz="15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E. 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검색결과 저장 </a:t>
            </a:r>
            <a:endParaRPr lang="en-US" altLang="ko-KR" sz="15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1709316" y="2220779"/>
            <a:ext cx="314325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B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23" name="모서리가 둥근 직사각형 11"/>
          <p:cNvSpPr/>
          <p:nvPr/>
        </p:nvSpPr>
        <p:spPr>
          <a:xfrm>
            <a:off x="5824992" y="1655973"/>
            <a:ext cx="314325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D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24" name="모서리가 둥근 직사각형 11"/>
          <p:cNvSpPr/>
          <p:nvPr/>
        </p:nvSpPr>
        <p:spPr>
          <a:xfrm>
            <a:off x="7528374" y="1004321"/>
            <a:ext cx="314325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E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3464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0" y="6733380"/>
            <a:ext cx="9144000" cy="108450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7181850" y="112350"/>
            <a:ext cx="1860366" cy="373425"/>
            <a:chOff x="6007282" y="188550"/>
            <a:chExt cx="2920635" cy="504070"/>
          </a:xfrm>
        </p:grpSpPr>
        <p:sp>
          <p:nvSpPr>
            <p:cNvPr id="9" name="직사각형 8"/>
            <p:cNvSpPr/>
            <p:nvPr/>
          </p:nvSpPr>
          <p:spPr>
            <a:xfrm>
              <a:off x="7020340" y="188550"/>
              <a:ext cx="1872260" cy="5040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7282" y="260874"/>
              <a:ext cx="2920635" cy="431746"/>
            </a:xfrm>
            <a:prstGeom prst="rect">
              <a:avLst/>
            </a:prstGeom>
          </p:spPr>
        </p:pic>
      </p:grpSp>
      <p:sp>
        <p:nvSpPr>
          <p:cNvPr id="16" name="모서리가 둥근 직사각형 15"/>
          <p:cNvSpPr/>
          <p:nvPr/>
        </p:nvSpPr>
        <p:spPr>
          <a:xfrm>
            <a:off x="124280" y="140938"/>
            <a:ext cx="5857875" cy="838200"/>
          </a:xfrm>
          <a:prstGeom prst="roundRect">
            <a:avLst>
              <a:gd name="adj" fmla="val 7576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>
                <a:solidFill>
                  <a:schemeClr val="tx1"/>
                </a:solidFill>
              </a:rPr>
              <a:t> Refine Search</a:t>
            </a:r>
            <a:endParaRPr lang="ko-KR" altLang="en-US" sz="4000" dirty="0">
              <a:solidFill>
                <a:schemeClr val="tx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5" y="1032096"/>
            <a:ext cx="4905375" cy="390454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975" y="4746879"/>
            <a:ext cx="4813752" cy="105587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2995" y="5642858"/>
            <a:ext cx="4804682" cy="10191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1" name="모서리가 둥근 직사각형 10"/>
          <p:cNvSpPr/>
          <p:nvPr/>
        </p:nvSpPr>
        <p:spPr>
          <a:xfrm>
            <a:off x="266701" y="1690686"/>
            <a:ext cx="1657349" cy="319089"/>
          </a:xfrm>
          <a:prstGeom prst="roundRect">
            <a:avLst/>
          </a:prstGeom>
          <a:noFill/>
          <a:ln w="28575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2102531" y="4746743"/>
            <a:ext cx="1657349" cy="319089"/>
          </a:xfrm>
          <a:prstGeom prst="roundRect">
            <a:avLst/>
          </a:prstGeom>
          <a:noFill/>
          <a:ln w="28575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4071258" y="5694852"/>
            <a:ext cx="1657349" cy="319089"/>
          </a:xfrm>
          <a:prstGeom prst="roundRect">
            <a:avLst/>
          </a:prstGeom>
          <a:noFill/>
          <a:ln w="28575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5630638" y="1253576"/>
            <a:ext cx="2871677" cy="2620591"/>
          </a:xfrm>
          <a:prstGeom prst="rect">
            <a:avLst/>
          </a:prstGeom>
          <a:solidFill>
            <a:schemeClr val="bg1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* </a:t>
            </a:r>
            <a:r>
              <a:rPr lang="ko-KR" altLang="en-US" sz="1600" dirty="0" err="1">
                <a:solidFill>
                  <a:schemeClr val="tx1"/>
                </a:solidFill>
                <a:latin typeface="+mn-ea"/>
              </a:rPr>
              <a:t>재검색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검색 결과 확인 후 </a:t>
            </a:r>
            <a:r>
              <a:rPr lang="ko-KR" altLang="en-US" sz="1600" dirty="0" err="1">
                <a:solidFill>
                  <a:schemeClr val="tx1"/>
                </a:solidFill>
                <a:latin typeface="+mn-ea"/>
              </a:rPr>
              <a:t>재검색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</a:t>
            </a:r>
          </a:p>
          <a:p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A.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기존 검색 키워드에 추가로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새로운 검색 키워드 추가 혹은 제한검색 지정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B.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검색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내역 확인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C. </a:t>
            </a:r>
            <a:r>
              <a:rPr lang="ko-KR" altLang="en-US" sz="1600" dirty="0" err="1">
                <a:solidFill>
                  <a:schemeClr val="tx1"/>
                </a:solidFill>
                <a:latin typeface="+mn-ea"/>
              </a:rPr>
              <a:t>검색식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 저장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  -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이용자 계정으로 로그인 우선 필요</a:t>
            </a:r>
            <a:endParaRPr lang="en-US" altLang="ko-KR" sz="1600" dirty="0" err="1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522556" y="1731167"/>
            <a:ext cx="314325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A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2176964" y="4783582"/>
            <a:ext cx="314325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B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4137108" y="5715949"/>
            <a:ext cx="314325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C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cxnSp>
        <p:nvCxnSpPr>
          <p:cNvPr id="19" name="직선 연결선 18"/>
          <p:cNvCxnSpPr/>
          <p:nvPr/>
        </p:nvCxnSpPr>
        <p:spPr>
          <a:xfrm flipV="1">
            <a:off x="238125" y="1622616"/>
            <a:ext cx="857250" cy="10921"/>
          </a:xfrm>
          <a:prstGeom prst="line">
            <a:avLst/>
          </a:prstGeom>
          <a:ln w="28575">
            <a:solidFill>
              <a:srgbClr val="A500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화살표 연결선 22"/>
          <p:cNvCxnSpPr/>
          <p:nvPr/>
        </p:nvCxnSpPr>
        <p:spPr>
          <a:xfrm>
            <a:off x="409575" y="1328033"/>
            <a:ext cx="0" cy="167439"/>
          </a:xfrm>
          <a:prstGeom prst="straightConnector1">
            <a:avLst/>
          </a:prstGeom>
          <a:ln w="28575">
            <a:solidFill>
              <a:srgbClr val="A5002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11004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40942"/>
            <a:ext cx="7090164" cy="293470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6733380"/>
            <a:ext cx="9144000" cy="108450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7181850" y="112350"/>
            <a:ext cx="1860366" cy="373425"/>
            <a:chOff x="6007282" y="188550"/>
            <a:chExt cx="2920635" cy="504070"/>
          </a:xfrm>
        </p:grpSpPr>
        <p:sp>
          <p:nvSpPr>
            <p:cNvPr id="9" name="직사각형 8"/>
            <p:cNvSpPr/>
            <p:nvPr/>
          </p:nvSpPr>
          <p:spPr>
            <a:xfrm>
              <a:off x="7020340" y="188550"/>
              <a:ext cx="1872260" cy="5040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7282" y="260874"/>
              <a:ext cx="2920635" cy="431746"/>
            </a:xfrm>
            <a:prstGeom prst="rect">
              <a:avLst/>
            </a:prstGeom>
          </p:spPr>
        </p:pic>
      </p:grpSp>
      <p:sp>
        <p:nvSpPr>
          <p:cNvPr id="16" name="모서리가 둥근 직사각형 15"/>
          <p:cNvSpPr/>
          <p:nvPr/>
        </p:nvSpPr>
        <p:spPr>
          <a:xfrm>
            <a:off x="124280" y="140938"/>
            <a:ext cx="5857875" cy="838200"/>
          </a:xfrm>
          <a:prstGeom prst="roundRect">
            <a:avLst>
              <a:gd name="adj" fmla="val 7576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>
                <a:solidFill>
                  <a:schemeClr val="tx1"/>
                </a:solidFill>
              </a:rPr>
              <a:t> Browse</a:t>
            </a:r>
            <a:endParaRPr lang="ko-KR" altLang="en-US" sz="4000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18002" y="3975646"/>
            <a:ext cx="2664272" cy="1921546"/>
          </a:xfrm>
          <a:prstGeom prst="rect">
            <a:avLst/>
          </a:prstGeom>
          <a:solidFill>
            <a:schemeClr val="bg1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dirty="0">
                <a:solidFill>
                  <a:schemeClr val="tx1"/>
                </a:solidFill>
              </a:rPr>
              <a:t>A. Browse</a:t>
            </a:r>
          </a:p>
          <a:p>
            <a:r>
              <a:rPr lang="en-US" altLang="ko-KR" sz="1600" dirty="0">
                <a:solidFill>
                  <a:schemeClr val="tx1"/>
                </a:solidFill>
              </a:rPr>
              <a:t> - 4 </a:t>
            </a:r>
            <a:r>
              <a:rPr lang="ko-KR" altLang="en-US" sz="1600">
                <a:solidFill>
                  <a:schemeClr val="tx1"/>
                </a:solidFill>
              </a:rPr>
              <a:t>개의</a:t>
            </a:r>
            <a:r>
              <a:rPr lang="en-US" altLang="ko-KR" sz="1600" dirty="0">
                <a:solidFill>
                  <a:schemeClr val="tx1"/>
                </a:solidFill>
              </a:rPr>
              <a:t>  </a:t>
            </a:r>
            <a:r>
              <a:rPr lang="ko-KR" altLang="en-US" sz="1600">
                <a:solidFill>
                  <a:schemeClr val="tx1"/>
                </a:solidFill>
              </a:rPr>
              <a:t>대주제 하에 세부 주제별 리스팅 혹은 저널명 순 리스팅 제공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B. </a:t>
            </a:r>
            <a:r>
              <a:rPr lang="ko-KR" altLang="en-US" sz="1600">
                <a:solidFill>
                  <a:schemeClr val="tx1"/>
                </a:solidFill>
              </a:rPr>
              <a:t>저널리스트에서 바로 </a:t>
            </a:r>
            <a:r>
              <a:rPr lang="en-US" altLang="ko-KR" sz="1600" dirty="0">
                <a:solidFill>
                  <a:schemeClr val="tx1"/>
                </a:solidFill>
              </a:rPr>
              <a:t>Alerts </a:t>
            </a:r>
            <a:r>
              <a:rPr lang="ko-KR" altLang="en-US" sz="1600">
                <a:solidFill>
                  <a:schemeClr val="tx1"/>
                </a:solidFill>
              </a:rPr>
              <a:t>또는 </a:t>
            </a:r>
            <a:r>
              <a:rPr lang="en-US" altLang="ko-KR" sz="1600" dirty="0">
                <a:solidFill>
                  <a:schemeClr val="tx1"/>
                </a:solidFill>
              </a:rPr>
              <a:t>Favorites </a:t>
            </a:r>
            <a:r>
              <a:rPr lang="ko-KR" altLang="en-US" sz="1600">
                <a:solidFill>
                  <a:schemeClr val="tx1"/>
                </a:solidFill>
              </a:rPr>
              <a:t>저널 선택하여 관리 가능</a:t>
            </a:r>
            <a:endParaRPr lang="en-US" altLang="ko-KR" sz="1600" dirty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381385" y="1311383"/>
            <a:ext cx="314325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A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1514590" y="2850493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A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5982155" y="2850492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A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0086" y="3485083"/>
            <a:ext cx="4423344" cy="32482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모서리가 둥근 직사각형 14"/>
          <p:cNvSpPr/>
          <p:nvPr/>
        </p:nvSpPr>
        <p:spPr>
          <a:xfrm>
            <a:off x="6066502" y="5116387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B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4789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l="1084" t="13683"/>
          <a:stretch/>
        </p:blipFill>
        <p:spPr>
          <a:xfrm>
            <a:off x="140042" y="1161558"/>
            <a:ext cx="7849009" cy="528260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6733380"/>
            <a:ext cx="9144000" cy="108450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7181850" y="112350"/>
            <a:ext cx="1860366" cy="373425"/>
            <a:chOff x="6007282" y="188550"/>
            <a:chExt cx="2920635" cy="504070"/>
          </a:xfrm>
        </p:grpSpPr>
        <p:sp>
          <p:nvSpPr>
            <p:cNvPr id="9" name="직사각형 8"/>
            <p:cNvSpPr/>
            <p:nvPr/>
          </p:nvSpPr>
          <p:spPr>
            <a:xfrm>
              <a:off x="7020340" y="188550"/>
              <a:ext cx="1872260" cy="5040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7282" y="260874"/>
              <a:ext cx="2920635" cy="431746"/>
            </a:xfrm>
            <a:prstGeom prst="rect">
              <a:avLst/>
            </a:prstGeom>
          </p:spPr>
        </p:pic>
      </p:grpSp>
      <p:sp>
        <p:nvSpPr>
          <p:cNvPr id="16" name="모서리가 둥근 직사각형 15"/>
          <p:cNvSpPr/>
          <p:nvPr/>
        </p:nvSpPr>
        <p:spPr>
          <a:xfrm>
            <a:off x="124280" y="140938"/>
            <a:ext cx="5857875" cy="838200"/>
          </a:xfrm>
          <a:prstGeom prst="roundRect">
            <a:avLst>
              <a:gd name="adj" fmla="val 7576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>
                <a:solidFill>
                  <a:schemeClr val="tx1"/>
                </a:solidFill>
              </a:rPr>
              <a:t> Journal Homepage</a:t>
            </a:r>
            <a:endParaRPr lang="ko-KR" altLang="en-US" sz="4000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342095" y="2957581"/>
            <a:ext cx="4356554" cy="2055933"/>
          </a:xfrm>
          <a:prstGeom prst="rect">
            <a:avLst/>
          </a:prstGeom>
          <a:solidFill>
            <a:schemeClr val="bg1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dirty="0">
                <a:solidFill>
                  <a:schemeClr val="tx1"/>
                </a:solidFill>
              </a:rPr>
              <a:t>A. </a:t>
            </a:r>
            <a:r>
              <a:rPr lang="ko-KR" altLang="en-US" sz="1600" dirty="0">
                <a:solidFill>
                  <a:schemeClr val="tx1"/>
                </a:solidFill>
              </a:rPr>
              <a:t>메뉴 바 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ko-KR" altLang="en-US" sz="1600" dirty="0">
                <a:solidFill>
                  <a:schemeClr val="tx1"/>
                </a:solidFill>
              </a:rPr>
              <a:t> </a:t>
            </a:r>
            <a:r>
              <a:rPr lang="en-US" altLang="ko-KR" sz="1600" dirty="0" err="1">
                <a:solidFill>
                  <a:schemeClr val="tx1"/>
                </a:solidFill>
              </a:rPr>
              <a:t>i</a:t>
            </a:r>
            <a:r>
              <a:rPr lang="en-US" altLang="ko-KR" sz="1600" dirty="0">
                <a:solidFill>
                  <a:schemeClr val="tx1"/>
                </a:solidFill>
              </a:rPr>
              <a:t>. Current/All issue </a:t>
            </a:r>
            <a:r>
              <a:rPr lang="ko-KR" altLang="en-US" sz="1600" dirty="0">
                <a:solidFill>
                  <a:schemeClr val="tx1"/>
                </a:solidFill>
              </a:rPr>
              <a:t>이동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ii. </a:t>
            </a:r>
            <a:r>
              <a:rPr lang="ko-KR" altLang="en-US" sz="1600" dirty="0">
                <a:solidFill>
                  <a:schemeClr val="tx1"/>
                </a:solidFill>
              </a:rPr>
              <a:t>논문 투고를 위한 가이드라인 제공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 iii. </a:t>
            </a:r>
            <a:r>
              <a:rPr lang="ko-KR" altLang="en-US" sz="1600" dirty="0">
                <a:solidFill>
                  <a:schemeClr val="tx1"/>
                </a:solidFill>
              </a:rPr>
              <a:t>저널 관련 소개</a:t>
            </a:r>
            <a:r>
              <a:rPr lang="en-US" altLang="ko-KR" sz="1600" dirty="0">
                <a:solidFill>
                  <a:schemeClr val="tx1"/>
                </a:solidFill>
              </a:rPr>
              <a:t>: </a:t>
            </a:r>
            <a:r>
              <a:rPr lang="ko-KR" altLang="en-US" sz="1600" dirty="0">
                <a:solidFill>
                  <a:schemeClr val="tx1"/>
                </a:solidFill>
              </a:rPr>
              <a:t>편집진 정보</a:t>
            </a:r>
            <a:r>
              <a:rPr lang="en-US" altLang="ko-KR" sz="1600" dirty="0">
                <a:solidFill>
                  <a:schemeClr val="tx1"/>
                </a:solidFill>
              </a:rPr>
              <a:t>, Free sample, Alert </a:t>
            </a:r>
            <a:r>
              <a:rPr lang="ko-KR" altLang="en-US" sz="1600" dirty="0">
                <a:solidFill>
                  <a:schemeClr val="tx1"/>
                </a:solidFill>
              </a:rPr>
              <a:t>설정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도서관에 추천하기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피드백 제공</a:t>
            </a:r>
            <a:r>
              <a:rPr lang="en-US" altLang="ko-KR" sz="1600" dirty="0">
                <a:solidFill>
                  <a:schemeClr val="tx1"/>
                </a:solidFill>
              </a:rPr>
              <a:t>, RSS </a:t>
            </a:r>
            <a:r>
              <a:rPr lang="ko-KR" altLang="en-US" sz="1600" dirty="0">
                <a:solidFill>
                  <a:schemeClr val="tx1"/>
                </a:solidFill>
              </a:rPr>
              <a:t>정보 등 제공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B. </a:t>
            </a:r>
            <a:r>
              <a:rPr lang="ko-KR" altLang="en-US" sz="1600" dirty="0">
                <a:solidFill>
                  <a:schemeClr val="tx1"/>
                </a:solidFill>
              </a:rPr>
              <a:t>가장</a:t>
            </a:r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ko-KR" altLang="en-US" sz="1600" dirty="0">
                <a:solidFill>
                  <a:schemeClr val="tx1"/>
                </a:solidFill>
              </a:rPr>
              <a:t>많이 읽고 인용된 </a:t>
            </a:r>
            <a:r>
              <a:rPr lang="ko-KR" altLang="en-US" sz="1600" dirty="0" err="1">
                <a:solidFill>
                  <a:schemeClr val="tx1"/>
                </a:solidFill>
              </a:rPr>
              <a:t>아티클</a:t>
            </a:r>
            <a:r>
              <a:rPr lang="ko-KR" altLang="en-US" sz="1600" dirty="0">
                <a:solidFill>
                  <a:schemeClr val="tx1"/>
                </a:solidFill>
              </a:rPr>
              <a:t> 보기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C. Impact Factor </a:t>
            </a:r>
            <a:r>
              <a:rPr lang="ko-KR" altLang="en-US" sz="1600" dirty="0">
                <a:solidFill>
                  <a:schemeClr val="tx1"/>
                </a:solidFill>
              </a:rPr>
              <a:t>수치</a:t>
            </a:r>
            <a:endParaRPr lang="en-US" altLang="ko-KR" sz="1600" dirty="0">
              <a:solidFill>
                <a:schemeClr val="tx1"/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6035933" y="1215137"/>
            <a:ext cx="1586857" cy="642956"/>
          </a:xfrm>
          <a:prstGeom prst="roundRect">
            <a:avLst>
              <a:gd name="adj" fmla="val 0"/>
            </a:avLst>
          </a:prstGeom>
          <a:noFill/>
          <a:ln w="28575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모서리가 둥근 직사각형 17"/>
          <p:cNvSpPr/>
          <p:nvPr/>
        </p:nvSpPr>
        <p:spPr>
          <a:xfrm>
            <a:off x="6033143" y="794592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C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101285" y="5195934"/>
            <a:ext cx="5811835" cy="465510"/>
          </a:xfrm>
          <a:prstGeom prst="roundRect">
            <a:avLst/>
          </a:prstGeom>
          <a:noFill/>
          <a:ln w="28575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모서리가 둥근 직사각형 13"/>
          <p:cNvSpPr/>
          <p:nvPr/>
        </p:nvSpPr>
        <p:spPr>
          <a:xfrm>
            <a:off x="101285" y="4928966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B</a:t>
            </a:r>
            <a:endParaRPr lang="ko-KR" altLang="en-US" sz="1600" b="1">
              <a:cs typeface="Arial" panose="020B0604020202020204" pitchFamily="34" charset="0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155658" y="1827937"/>
            <a:ext cx="4559517" cy="309253"/>
          </a:xfrm>
          <a:prstGeom prst="roundRect">
            <a:avLst/>
          </a:prstGeom>
          <a:noFill/>
          <a:ln w="28575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47126" y="1602180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A</a:t>
            </a:r>
            <a:endParaRPr lang="ko-KR" altLang="en-US" sz="1600" b="1">
              <a:cs typeface="Arial" panose="020B0604020202020204" pitchFamily="34" charset="0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2512854" y="2043673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cs typeface="Arial" panose="020B0604020202020204" pitchFamily="34" charset="0"/>
              </a:rPr>
              <a:t>ii</a:t>
            </a:r>
            <a:endParaRPr lang="ko-KR" altLang="en-US" sz="1200" b="1">
              <a:cs typeface="Arial" panose="020B0604020202020204" pitchFamily="34" charset="0"/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3328086" y="2060900"/>
            <a:ext cx="384572" cy="229427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cs typeface="Arial" panose="020B0604020202020204" pitchFamily="34" charset="0"/>
              </a:rPr>
              <a:t>iii</a:t>
            </a:r>
            <a:endParaRPr lang="ko-KR" altLang="en-US" sz="1200" b="1" dirty="0">
              <a:cs typeface="Arial" panose="020B0604020202020204" pitchFamily="34" charset="0"/>
            </a:endParaRPr>
          </a:p>
        </p:txBody>
      </p:sp>
      <p:sp>
        <p:nvSpPr>
          <p:cNvPr id="25" name="모서리가 둥근 직사각형 21"/>
          <p:cNvSpPr/>
          <p:nvPr/>
        </p:nvSpPr>
        <p:spPr>
          <a:xfrm>
            <a:off x="1443552" y="2071526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err="1">
                <a:cs typeface="Arial" panose="020B0604020202020204" pitchFamily="34" charset="0"/>
              </a:rPr>
              <a:t>i</a:t>
            </a:r>
            <a:endParaRPr lang="ko-KR" altLang="en-US" sz="1200" b="1" dirty="0">
              <a:cs typeface="Arial" panose="020B060402020202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331860" y="3710788"/>
            <a:ext cx="189411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>
                <a:latin typeface="+mn-ea"/>
              </a:rPr>
              <a:t>- Current/All issue</a:t>
            </a:r>
            <a:r>
              <a:rPr lang="ko-KR" altLang="en-US" sz="1100" dirty="0">
                <a:latin typeface="+mn-ea"/>
              </a:rPr>
              <a:t>로 이동</a:t>
            </a:r>
            <a:endParaRPr lang="en-US" altLang="ko-KR" sz="1100" dirty="0">
              <a:latin typeface="+mn-ea"/>
            </a:endParaRPr>
          </a:p>
          <a:p>
            <a:r>
              <a:rPr lang="en-US" altLang="ko-KR" sz="1100" dirty="0">
                <a:latin typeface="+mn-ea"/>
              </a:rPr>
              <a:t> </a:t>
            </a:r>
          </a:p>
          <a:p>
            <a:r>
              <a:rPr lang="en-US" altLang="ko-KR" sz="1100" dirty="0">
                <a:latin typeface="+mn-ea"/>
              </a:rPr>
              <a:t>- Online </a:t>
            </a:r>
            <a:r>
              <a:rPr lang="en-US" altLang="ko-KR" sz="1200" dirty="0"/>
              <a:t>First</a:t>
            </a:r>
            <a:r>
              <a:rPr lang="en-US" altLang="ko-KR" sz="1100" dirty="0">
                <a:latin typeface="+mn-ea"/>
              </a:rPr>
              <a:t>: </a:t>
            </a:r>
            <a:r>
              <a:rPr lang="ko-KR" altLang="en-US" sz="1100" dirty="0">
                <a:latin typeface="+mn-ea"/>
              </a:rPr>
              <a:t>정식 이슈 발행 전 논문을 온라인으로 먼저 제공</a:t>
            </a:r>
            <a:endParaRPr lang="en-US" altLang="ko-KR" sz="11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08204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0" y="6733380"/>
            <a:ext cx="9144000" cy="108450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7181850" y="112350"/>
            <a:ext cx="1860366" cy="373425"/>
            <a:chOff x="6007282" y="188550"/>
            <a:chExt cx="2920635" cy="504070"/>
          </a:xfrm>
        </p:grpSpPr>
        <p:sp>
          <p:nvSpPr>
            <p:cNvPr id="9" name="직사각형 8"/>
            <p:cNvSpPr/>
            <p:nvPr/>
          </p:nvSpPr>
          <p:spPr>
            <a:xfrm>
              <a:off x="7020340" y="188550"/>
              <a:ext cx="1872260" cy="5040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7282" y="260874"/>
              <a:ext cx="2920635" cy="431746"/>
            </a:xfrm>
            <a:prstGeom prst="rect">
              <a:avLst/>
            </a:prstGeom>
          </p:spPr>
        </p:pic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6" y="-16474"/>
            <a:ext cx="7067550" cy="5028158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102700"/>
            <a:ext cx="6772275" cy="1739130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6377944" y="4481384"/>
            <a:ext cx="2664272" cy="2294753"/>
          </a:xfrm>
          <a:prstGeom prst="rect">
            <a:avLst/>
          </a:prstGeom>
          <a:solidFill>
            <a:schemeClr val="bg1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dirty="0">
                <a:solidFill>
                  <a:schemeClr val="tx1"/>
                </a:solidFill>
              </a:rPr>
              <a:t>A. Feedback </a:t>
            </a:r>
            <a:r>
              <a:rPr lang="ko-KR" altLang="en-US" sz="1600">
                <a:solidFill>
                  <a:schemeClr val="tx1"/>
                </a:solidFill>
              </a:rPr>
              <a:t>제출 위한 연락정보 및 </a:t>
            </a:r>
            <a:r>
              <a:rPr lang="en-US" altLang="ko-KR" sz="1600" dirty="0">
                <a:solidFill>
                  <a:schemeClr val="tx1"/>
                </a:solidFill>
              </a:rPr>
              <a:t>FAQs </a:t>
            </a:r>
            <a:r>
              <a:rPr lang="ko-KR" altLang="en-US" sz="1600">
                <a:solidFill>
                  <a:schemeClr val="tx1"/>
                </a:solidFill>
              </a:rPr>
              <a:t>확인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B. </a:t>
            </a:r>
            <a:r>
              <a:rPr lang="ko-KR" altLang="en-US" sz="1600">
                <a:solidFill>
                  <a:schemeClr val="tx1"/>
                </a:solidFill>
              </a:rPr>
              <a:t>편집진 정보 확인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C. SAGE</a:t>
            </a:r>
            <a:r>
              <a:rPr lang="ko-KR" altLang="en-US" sz="1600">
                <a:solidFill>
                  <a:schemeClr val="tx1"/>
                </a:solidFill>
              </a:rPr>
              <a:t>로 논문투고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D. </a:t>
            </a:r>
            <a:r>
              <a:rPr lang="ko-KR" altLang="en-US" sz="1600">
                <a:solidFill>
                  <a:schemeClr val="tx1"/>
                </a:solidFill>
              </a:rPr>
              <a:t>해당</a:t>
            </a:r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ko-KR" altLang="en-US" sz="1600">
                <a:solidFill>
                  <a:schemeClr val="tx1"/>
                </a:solidFill>
              </a:rPr>
              <a:t>저널에 대한 더 많은 정보 보기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E. </a:t>
            </a:r>
            <a:r>
              <a:rPr lang="ko-KR" altLang="en-US" sz="1600">
                <a:solidFill>
                  <a:schemeClr val="tx1"/>
                </a:solidFill>
              </a:rPr>
              <a:t>관련</a:t>
            </a:r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ko-KR" altLang="en-US" sz="1600">
                <a:solidFill>
                  <a:schemeClr val="tx1"/>
                </a:solidFill>
              </a:rPr>
              <a:t>저널보기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F. RSS feed, </a:t>
            </a:r>
            <a:r>
              <a:rPr lang="ko-KR" altLang="en-US" sz="1600">
                <a:solidFill>
                  <a:schemeClr val="tx1"/>
                </a:solidFill>
              </a:rPr>
              <a:t>트위터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>
                <a:solidFill>
                  <a:schemeClr val="tx1"/>
                </a:solidFill>
              </a:rPr>
              <a:t>페이스북 등 연결 및</a:t>
            </a:r>
            <a:r>
              <a:rPr lang="en-US" altLang="ko-KR" sz="1600" dirty="0">
                <a:solidFill>
                  <a:schemeClr val="tx1"/>
                </a:solidFill>
              </a:rPr>
              <a:t>  Alert </a:t>
            </a:r>
            <a:r>
              <a:rPr lang="ko-KR" altLang="en-US" sz="1600">
                <a:solidFill>
                  <a:schemeClr val="tx1"/>
                </a:solidFill>
              </a:rPr>
              <a:t>설정</a:t>
            </a:r>
            <a:endParaRPr lang="en-US" altLang="ko-KR" sz="1600" dirty="0">
              <a:solidFill>
                <a:schemeClr val="tx1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1236964" y="2061642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A</a:t>
            </a:r>
            <a:endParaRPr lang="ko-KR" altLang="en-US" sz="1600" b="1">
              <a:cs typeface="Arial" panose="020B0604020202020204" pitchFamily="34" charset="0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3621818" y="2057520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B</a:t>
            </a:r>
            <a:endParaRPr lang="ko-KR" altLang="en-US" sz="1600" b="1">
              <a:cs typeface="Arial" panose="020B0604020202020204" pitchFamily="34" charset="0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5759536" y="2061636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C</a:t>
            </a:r>
            <a:endParaRPr lang="ko-KR" altLang="en-US" sz="1600" b="1">
              <a:cs typeface="Arial" panose="020B0604020202020204" pitchFamily="34" charset="0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-11056" y="2823635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D</a:t>
            </a:r>
            <a:endParaRPr lang="ko-KR" altLang="en-US" sz="1600" b="1">
              <a:cs typeface="Arial" panose="020B0604020202020204" pitchFamily="34" charset="0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9536" y="5183777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E</a:t>
            </a:r>
            <a:endParaRPr lang="ko-KR" altLang="en-US" sz="1600" b="1">
              <a:cs typeface="Arial" panose="020B0604020202020204" pitchFamily="34" charset="0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5277633" y="4700005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F</a:t>
            </a:r>
            <a:endParaRPr lang="ko-KR" altLang="en-US" sz="1600" b="1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22563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t="7435" r="269" b="16097"/>
          <a:stretch/>
        </p:blipFill>
        <p:spPr>
          <a:xfrm>
            <a:off x="190013" y="1025319"/>
            <a:ext cx="7878128" cy="524421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6733380"/>
            <a:ext cx="9144000" cy="108450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7181850" y="112350"/>
            <a:ext cx="1860366" cy="373425"/>
            <a:chOff x="6007282" y="188550"/>
            <a:chExt cx="2920635" cy="504070"/>
          </a:xfrm>
        </p:grpSpPr>
        <p:sp>
          <p:nvSpPr>
            <p:cNvPr id="9" name="직사각형 8"/>
            <p:cNvSpPr/>
            <p:nvPr/>
          </p:nvSpPr>
          <p:spPr>
            <a:xfrm>
              <a:off x="7020340" y="188550"/>
              <a:ext cx="1872260" cy="5040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7282" y="260874"/>
              <a:ext cx="2920635" cy="431746"/>
            </a:xfrm>
            <a:prstGeom prst="rect">
              <a:avLst/>
            </a:prstGeom>
          </p:spPr>
        </p:pic>
      </p:grpSp>
      <p:sp>
        <p:nvSpPr>
          <p:cNvPr id="16" name="모서리가 둥근 직사각형 15"/>
          <p:cNvSpPr/>
          <p:nvPr/>
        </p:nvSpPr>
        <p:spPr>
          <a:xfrm>
            <a:off x="124280" y="140938"/>
            <a:ext cx="5857875" cy="838200"/>
          </a:xfrm>
          <a:prstGeom prst="roundRect">
            <a:avLst>
              <a:gd name="adj" fmla="val 7576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>
                <a:solidFill>
                  <a:schemeClr val="tx1"/>
                </a:solidFill>
              </a:rPr>
              <a:t> All Issues page</a:t>
            </a:r>
            <a:endParaRPr lang="ko-KR" altLang="en-US" sz="4000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963722" y="4385441"/>
            <a:ext cx="4483592" cy="2112056"/>
          </a:xfrm>
          <a:prstGeom prst="rect">
            <a:avLst/>
          </a:prstGeom>
          <a:solidFill>
            <a:schemeClr val="bg1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dirty="0">
                <a:solidFill>
                  <a:schemeClr val="tx1"/>
                </a:solidFill>
              </a:rPr>
              <a:t>A. </a:t>
            </a:r>
            <a:r>
              <a:rPr lang="ko-KR" altLang="en-US" sz="1600" dirty="0">
                <a:solidFill>
                  <a:schemeClr val="tx1"/>
                </a:solidFill>
              </a:rPr>
              <a:t>전체 이슈 보기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ko-KR" altLang="en-US" sz="1600" dirty="0">
                <a:solidFill>
                  <a:schemeClr val="tx1"/>
                </a:solidFill>
              </a:rPr>
              <a:t> </a:t>
            </a:r>
            <a:r>
              <a:rPr lang="en-US" altLang="ko-KR" sz="1600" dirty="0">
                <a:solidFill>
                  <a:schemeClr val="tx1"/>
                </a:solidFill>
              </a:rPr>
              <a:t>- </a:t>
            </a:r>
            <a:r>
              <a:rPr lang="ko-KR" altLang="en-US" sz="1600" dirty="0">
                <a:solidFill>
                  <a:schemeClr val="tx1"/>
                </a:solidFill>
              </a:rPr>
              <a:t>해당 저널의 발행된 모든 이슈의 발행연도 확인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B. </a:t>
            </a:r>
            <a:r>
              <a:rPr lang="ko-KR" altLang="en-US" sz="1600" dirty="0">
                <a:solidFill>
                  <a:schemeClr val="tx1"/>
                </a:solidFill>
              </a:rPr>
              <a:t>이슈</a:t>
            </a:r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ko-KR" altLang="en-US" sz="1600" dirty="0">
                <a:solidFill>
                  <a:schemeClr val="tx1"/>
                </a:solidFill>
              </a:rPr>
              <a:t>선택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 - </a:t>
            </a:r>
            <a:r>
              <a:rPr lang="ko-KR" altLang="en-US" sz="1600" dirty="0" err="1">
                <a:solidFill>
                  <a:schemeClr val="tx1"/>
                </a:solidFill>
              </a:rPr>
              <a:t>콤보박스를</a:t>
            </a:r>
            <a:r>
              <a:rPr lang="ko-KR" altLang="en-US" sz="1600" dirty="0">
                <a:solidFill>
                  <a:schemeClr val="tx1"/>
                </a:solidFill>
              </a:rPr>
              <a:t> 통해 원하는 이슈 선택 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- </a:t>
            </a:r>
            <a:r>
              <a:rPr lang="ko-KR" altLang="en-US" sz="1600" dirty="0">
                <a:solidFill>
                  <a:schemeClr val="tx1"/>
                </a:solidFill>
              </a:rPr>
              <a:t>보기 버튼 클릭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C. </a:t>
            </a:r>
            <a:r>
              <a:rPr lang="ko-KR" altLang="en-US" sz="1600" dirty="0">
                <a:solidFill>
                  <a:schemeClr val="tx1"/>
                </a:solidFill>
              </a:rPr>
              <a:t>연도별 이슈 보기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D. </a:t>
            </a:r>
            <a:r>
              <a:rPr lang="ko-KR" altLang="en-US" sz="1600" dirty="0">
                <a:solidFill>
                  <a:schemeClr val="tx1"/>
                </a:solidFill>
              </a:rPr>
              <a:t>최신 이슈로 바로가기</a:t>
            </a:r>
            <a:endParaRPr lang="en-US" altLang="ko-KR" sz="1600" dirty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300256" y="2633069"/>
            <a:ext cx="3888567" cy="722525"/>
          </a:xfrm>
          <a:prstGeom prst="roundRect">
            <a:avLst/>
          </a:prstGeom>
          <a:noFill/>
          <a:ln w="28575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27403" y="1983387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A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306846" y="3531809"/>
            <a:ext cx="3332721" cy="3140841"/>
          </a:xfrm>
          <a:prstGeom prst="roundRect">
            <a:avLst>
              <a:gd name="adj" fmla="val 2992"/>
            </a:avLst>
          </a:prstGeom>
          <a:noFill/>
          <a:ln w="28575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-20976" y="2709204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B</a:t>
            </a:r>
            <a:endParaRPr lang="ko-KR" altLang="en-US" sz="1600" b="1">
              <a:cs typeface="Arial" panose="020B0604020202020204" pitchFamily="34" charset="0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16334" y="3528363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C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7838957" y="3627678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D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55457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567" y="1052149"/>
            <a:ext cx="7702861" cy="543505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6733380"/>
            <a:ext cx="9144000" cy="108450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7181850" y="112350"/>
            <a:ext cx="1860366" cy="373425"/>
            <a:chOff x="6007282" y="188550"/>
            <a:chExt cx="2920635" cy="504070"/>
          </a:xfrm>
        </p:grpSpPr>
        <p:sp>
          <p:nvSpPr>
            <p:cNvPr id="9" name="직사각형 8"/>
            <p:cNvSpPr/>
            <p:nvPr/>
          </p:nvSpPr>
          <p:spPr>
            <a:xfrm>
              <a:off x="7020340" y="188550"/>
              <a:ext cx="1872260" cy="5040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7282" y="260874"/>
              <a:ext cx="2920635" cy="431746"/>
            </a:xfrm>
            <a:prstGeom prst="rect">
              <a:avLst/>
            </a:prstGeom>
          </p:spPr>
        </p:pic>
      </p:grpSp>
      <p:sp>
        <p:nvSpPr>
          <p:cNvPr id="16" name="모서리가 둥근 직사각형 15"/>
          <p:cNvSpPr/>
          <p:nvPr/>
        </p:nvSpPr>
        <p:spPr>
          <a:xfrm>
            <a:off x="124280" y="140938"/>
            <a:ext cx="5857875" cy="838200"/>
          </a:xfrm>
          <a:prstGeom prst="roundRect">
            <a:avLst>
              <a:gd name="adj" fmla="val 7576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>
                <a:solidFill>
                  <a:schemeClr val="tx1"/>
                </a:solidFill>
              </a:rPr>
              <a:t> Issue page</a:t>
            </a:r>
            <a:endParaRPr lang="ko-KR" altLang="en-US" sz="4000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886868" y="4625426"/>
            <a:ext cx="3932677" cy="1861775"/>
          </a:xfrm>
          <a:prstGeom prst="rect">
            <a:avLst/>
          </a:prstGeom>
          <a:solidFill>
            <a:schemeClr val="bg1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A. 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액세스 아이콘</a:t>
            </a:r>
            <a:endParaRPr lang="en-US" altLang="ko-KR" sz="15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B. 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원문보기</a:t>
            </a:r>
            <a:endParaRPr lang="en-US" altLang="ko-KR" sz="15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 - Full Text 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아이콘</a:t>
            </a:r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: HTML 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형식의 원문 제공</a:t>
            </a:r>
            <a:endParaRPr lang="en-US" altLang="ko-KR" sz="15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 - PDF Download 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아이콘</a:t>
            </a:r>
            <a:endParaRPr lang="en-US" altLang="ko-KR" sz="15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 - Permission: 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논문 재사용 관련 저작권 </a:t>
            </a:r>
            <a:endParaRPr lang="en-US" altLang="ko-KR" sz="15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C. 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전체</a:t>
            </a:r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이슈 및 최신 이슈로 이동</a:t>
            </a:r>
            <a:endParaRPr lang="en-US" altLang="ko-KR" sz="15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D. 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컨텐츠 유형별 바로가기 </a:t>
            </a:r>
            <a:endParaRPr lang="en-US" altLang="ko-KR" sz="15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91079" y="3913931"/>
            <a:ext cx="1762897" cy="411890"/>
          </a:xfrm>
          <a:prstGeom prst="roundRect">
            <a:avLst/>
          </a:prstGeom>
          <a:noFill/>
          <a:ln w="28575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0" y="2494509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A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160153" y="4000813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B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5494472" y="2453106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C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5879274" y="2374266"/>
            <a:ext cx="1947867" cy="1038407"/>
          </a:xfrm>
          <a:prstGeom prst="roundRect">
            <a:avLst>
              <a:gd name="adj" fmla="val 10320"/>
            </a:avLst>
          </a:prstGeom>
          <a:noFill/>
          <a:ln w="28575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7181850" y="3599746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D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50059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88799"/>
            <a:ext cx="9144000" cy="4311116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6733380"/>
            <a:ext cx="9144000" cy="108450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7181850" y="112350"/>
            <a:ext cx="1860366" cy="373425"/>
            <a:chOff x="6007282" y="188550"/>
            <a:chExt cx="2920635" cy="504070"/>
          </a:xfrm>
        </p:grpSpPr>
        <p:sp>
          <p:nvSpPr>
            <p:cNvPr id="9" name="직사각형 8"/>
            <p:cNvSpPr/>
            <p:nvPr/>
          </p:nvSpPr>
          <p:spPr>
            <a:xfrm>
              <a:off x="7020340" y="188550"/>
              <a:ext cx="1872260" cy="5040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7282" y="260874"/>
              <a:ext cx="2920635" cy="431746"/>
            </a:xfrm>
            <a:prstGeom prst="rect">
              <a:avLst/>
            </a:prstGeom>
          </p:spPr>
        </p:pic>
      </p:grpSp>
      <p:sp>
        <p:nvSpPr>
          <p:cNvPr id="16" name="모서리가 둥근 직사각형 15"/>
          <p:cNvSpPr/>
          <p:nvPr/>
        </p:nvSpPr>
        <p:spPr>
          <a:xfrm>
            <a:off x="124280" y="140938"/>
            <a:ext cx="5857875" cy="838200"/>
          </a:xfrm>
          <a:prstGeom prst="roundRect">
            <a:avLst>
              <a:gd name="adj" fmla="val 7576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>
                <a:solidFill>
                  <a:schemeClr val="tx1"/>
                </a:solidFill>
              </a:rPr>
              <a:t> Article page</a:t>
            </a:r>
            <a:endParaRPr lang="ko-KR" altLang="en-US" sz="4000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289554" y="4195623"/>
            <a:ext cx="3752662" cy="2408584"/>
          </a:xfrm>
          <a:prstGeom prst="rect">
            <a:avLst/>
          </a:prstGeom>
          <a:solidFill>
            <a:schemeClr val="bg1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A. Article information</a:t>
            </a:r>
          </a:p>
          <a:p>
            <a:pPr marL="285750" indent="-285750">
              <a:buFontTx/>
              <a:buChar char="-"/>
            </a:pP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발행정보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, DOI,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저자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상세 정보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B.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초록 정보 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C.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키워드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제공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-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해당 키워드 링크 통하여 동일 키워드를 가지고 있는 다른 논문 확인 가능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D. Full text,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및 테이블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600" dirty="0" err="1">
                <a:solidFill>
                  <a:schemeClr val="tx1"/>
                </a:solidFill>
                <a:latin typeface="+mn-ea"/>
              </a:rPr>
              <a:t>아티클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 인용지수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관련 </a:t>
            </a:r>
            <a:r>
              <a:rPr lang="ko-KR" altLang="en-US" sz="1600" dirty="0" err="1">
                <a:solidFill>
                  <a:schemeClr val="tx1"/>
                </a:solidFill>
                <a:latin typeface="+mn-ea"/>
              </a:rPr>
              <a:t>아티클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 위치로 이동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E.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관련 논문 확인 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1009" y="1098248"/>
            <a:ext cx="1755540" cy="3399855"/>
          </a:xfrm>
          <a:prstGeom prst="roundRect">
            <a:avLst>
              <a:gd name="adj" fmla="val 5997"/>
            </a:avLst>
          </a:prstGeom>
          <a:noFill/>
          <a:ln w="28575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모서리가 둥근 직사각형 13"/>
          <p:cNvSpPr/>
          <p:nvPr/>
        </p:nvSpPr>
        <p:spPr>
          <a:xfrm>
            <a:off x="2499521" y="2133155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B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2499521" y="4448712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C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1917291" y="1438882"/>
            <a:ext cx="3231520" cy="694273"/>
          </a:xfrm>
          <a:prstGeom prst="roundRect">
            <a:avLst>
              <a:gd name="adj" fmla="val 5997"/>
            </a:avLst>
          </a:prstGeom>
          <a:noFill/>
          <a:ln w="28575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모서리가 둥근 직사각형 17"/>
          <p:cNvSpPr/>
          <p:nvPr/>
        </p:nvSpPr>
        <p:spPr>
          <a:xfrm>
            <a:off x="899609" y="1200757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D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687495" y="1723514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A</a:t>
            </a:r>
            <a:endParaRPr lang="ko-KR" altLang="en-US" sz="1600" b="1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2205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280" y="1108745"/>
            <a:ext cx="6778324" cy="5361317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6733380"/>
            <a:ext cx="9144000" cy="108450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7181850" y="112350"/>
            <a:ext cx="1860366" cy="373425"/>
            <a:chOff x="6007282" y="188550"/>
            <a:chExt cx="2920635" cy="504070"/>
          </a:xfrm>
        </p:grpSpPr>
        <p:sp>
          <p:nvSpPr>
            <p:cNvPr id="9" name="직사각형 8"/>
            <p:cNvSpPr/>
            <p:nvPr/>
          </p:nvSpPr>
          <p:spPr>
            <a:xfrm>
              <a:off x="7020340" y="188550"/>
              <a:ext cx="1872260" cy="5040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7282" y="260874"/>
              <a:ext cx="2920635" cy="431746"/>
            </a:xfrm>
            <a:prstGeom prst="rect">
              <a:avLst/>
            </a:prstGeom>
          </p:spPr>
        </p:pic>
      </p:grpSp>
      <p:sp>
        <p:nvSpPr>
          <p:cNvPr id="16" name="모서리가 둥근 직사각형 15"/>
          <p:cNvSpPr/>
          <p:nvPr/>
        </p:nvSpPr>
        <p:spPr>
          <a:xfrm>
            <a:off x="124280" y="140938"/>
            <a:ext cx="5857875" cy="838200"/>
          </a:xfrm>
          <a:prstGeom prst="roundRect">
            <a:avLst>
              <a:gd name="adj" fmla="val 7576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>
                <a:solidFill>
                  <a:schemeClr val="tx1"/>
                </a:solidFill>
              </a:rPr>
              <a:t> My Tools</a:t>
            </a:r>
            <a:endParaRPr lang="ko-KR" altLang="en-US" sz="4000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733536" y="2513702"/>
            <a:ext cx="3130378" cy="4085967"/>
          </a:xfrm>
          <a:prstGeom prst="rect">
            <a:avLst/>
          </a:prstGeom>
          <a:solidFill>
            <a:schemeClr val="bg1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dirty="0">
                <a:solidFill>
                  <a:schemeClr val="tx1"/>
                </a:solidFill>
              </a:rPr>
              <a:t>* My Tools</a:t>
            </a:r>
          </a:p>
          <a:p>
            <a:r>
              <a:rPr lang="en-US" altLang="ko-KR" sz="1600" dirty="0">
                <a:solidFill>
                  <a:schemeClr val="tx1"/>
                </a:solidFill>
              </a:rPr>
              <a:t> - Personal Details : </a:t>
            </a:r>
            <a:r>
              <a:rPr lang="ko-KR" altLang="en-US" sz="1600" dirty="0">
                <a:solidFill>
                  <a:schemeClr val="tx1"/>
                </a:solidFill>
              </a:rPr>
              <a:t>개인이용자 상세정보 입력 및 수정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 - My Content : </a:t>
            </a:r>
            <a:r>
              <a:rPr lang="ko-KR" altLang="en-US" sz="1600" dirty="0">
                <a:solidFill>
                  <a:schemeClr val="tx1"/>
                </a:solidFill>
              </a:rPr>
              <a:t>구독</a:t>
            </a:r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ko-KR" altLang="en-US" sz="1600" dirty="0">
                <a:solidFill>
                  <a:schemeClr val="tx1"/>
                </a:solidFill>
              </a:rPr>
              <a:t>저널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무료 저널 및 구입한 </a:t>
            </a:r>
            <a:r>
              <a:rPr lang="en-US" altLang="ko-KR" sz="1600" dirty="0">
                <a:solidFill>
                  <a:schemeClr val="tx1"/>
                </a:solidFill>
              </a:rPr>
              <a:t>PPV </a:t>
            </a:r>
            <a:r>
              <a:rPr lang="ko-KR" altLang="en-US" sz="1600" dirty="0" err="1">
                <a:solidFill>
                  <a:schemeClr val="tx1"/>
                </a:solidFill>
              </a:rPr>
              <a:t>아티클</a:t>
            </a:r>
            <a:r>
              <a:rPr lang="ko-KR" altLang="en-US" sz="1600" dirty="0">
                <a:solidFill>
                  <a:schemeClr val="tx1"/>
                </a:solidFill>
              </a:rPr>
              <a:t> 리스트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 - Society Member Access : </a:t>
            </a:r>
            <a:r>
              <a:rPr lang="ko-KR" altLang="en-US" sz="1600" dirty="0">
                <a:solidFill>
                  <a:schemeClr val="tx1"/>
                </a:solidFill>
              </a:rPr>
              <a:t>학회 멤버의 액세스를 위한 </a:t>
            </a:r>
            <a:r>
              <a:rPr lang="ko-KR" altLang="en-US" sz="1600" dirty="0" err="1">
                <a:solidFill>
                  <a:schemeClr val="tx1"/>
                </a:solidFill>
              </a:rPr>
              <a:t>액티베이션</a:t>
            </a:r>
            <a:r>
              <a:rPr lang="en-US" altLang="ko-KR" sz="1600" dirty="0">
                <a:solidFill>
                  <a:schemeClr val="tx1"/>
                </a:solidFill>
              </a:rPr>
              <a:t>. </a:t>
            </a:r>
            <a:r>
              <a:rPr lang="ko-KR" altLang="en-US" sz="1600" dirty="0">
                <a:solidFill>
                  <a:schemeClr val="tx1"/>
                </a:solidFill>
              </a:rPr>
              <a:t>멤버십 넘버 필요 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 - Claim My Free Access : </a:t>
            </a:r>
            <a:r>
              <a:rPr lang="ko-KR" altLang="en-US" sz="1600" dirty="0">
                <a:solidFill>
                  <a:schemeClr val="tx1"/>
                </a:solidFill>
              </a:rPr>
              <a:t>무료 저널 액세스를 위한 </a:t>
            </a:r>
            <a:r>
              <a:rPr lang="ko-KR" altLang="en-US" sz="1600" dirty="0" err="1">
                <a:solidFill>
                  <a:schemeClr val="tx1"/>
                </a:solidFill>
              </a:rPr>
              <a:t>액티베이션</a:t>
            </a:r>
            <a:r>
              <a:rPr lang="en-US" altLang="ko-KR" sz="1600" dirty="0">
                <a:solidFill>
                  <a:schemeClr val="tx1"/>
                </a:solidFill>
              </a:rPr>
              <a:t>. Offer</a:t>
            </a:r>
            <a:r>
              <a:rPr lang="ko-KR" altLang="en-US" sz="1600" dirty="0">
                <a:solidFill>
                  <a:schemeClr val="tx1"/>
                </a:solidFill>
              </a:rPr>
              <a:t> </a:t>
            </a:r>
            <a:r>
              <a:rPr lang="en-US" altLang="ko-KR" sz="1600" dirty="0">
                <a:solidFill>
                  <a:schemeClr val="tx1"/>
                </a:solidFill>
              </a:rPr>
              <a:t>code</a:t>
            </a:r>
            <a:r>
              <a:rPr lang="ko-KR" altLang="en-US" sz="1600" dirty="0">
                <a:solidFill>
                  <a:schemeClr val="tx1"/>
                </a:solidFill>
              </a:rPr>
              <a:t> 필요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 - My Alerts : </a:t>
            </a:r>
            <a:r>
              <a:rPr lang="ko-KR" altLang="en-US" sz="1600" dirty="0">
                <a:solidFill>
                  <a:schemeClr val="tx1"/>
                </a:solidFill>
              </a:rPr>
              <a:t>이메일 수신용 포맷 설정 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 - My Favorite Journals : </a:t>
            </a:r>
            <a:r>
              <a:rPr lang="ko-KR" altLang="en-US" sz="1600" dirty="0" err="1">
                <a:solidFill>
                  <a:schemeClr val="tx1"/>
                </a:solidFill>
              </a:rPr>
              <a:t>즐겨찾기된</a:t>
            </a:r>
            <a:r>
              <a:rPr lang="ko-KR" altLang="en-US" sz="1600" dirty="0">
                <a:solidFill>
                  <a:schemeClr val="tx1"/>
                </a:solidFill>
              </a:rPr>
              <a:t> 저널리스트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 - My Saved Searches : </a:t>
            </a:r>
            <a:r>
              <a:rPr lang="ko-KR" altLang="en-US" sz="1600" dirty="0" err="1">
                <a:solidFill>
                  <a:schemeClr val="tx1"/>
                </a:solidFill>
              </a:rPr>
              <a:t>검색식</a:t>
            </a:r>
            <a:r>
              <a:rPr lang="ko-KR" altLang="en-US" sz="1600" dirty="0">
                <a:solidFill>
                  <a:schemeClr val="tx1"/>
                </a:solidFill>
              </a:rPr>
              <a:t> 저장</a:t>
            </a:r>
            <a:endParaRPr lang="en-US" altLang="ko-KR" sz="1600" dirty="0">
              <a:solidFill>
                <a:schemeClr val="tx1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124280" y="1388817"/>
            <a:ext cx="1663331" cy="2515917"/>
          </a:xfrm>
          <a:prstGeom prst="roundRect">
            <a:avLst>
              <a:gd name="adj" fmla="val 5997"/>
            </a:avLst>
          </a:prstGeom>
          <a:noFill/>
          <a:ln w="28575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78301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280" y="1317862"/>
            <a:ext cx="5403635" cy="3614222"/>
          </a:xfrm>
          <a:prstGeom prst="rect">
            <a:avLst/>
          </a:prstGeom>
          <a:effectLst/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6733380"/>
            <a:ext cx="9144000" cy="108450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7181850" y="112350"/>
            <a:ext cx="1860366" cy="373425"/>
            <a:chOff x="6007282" y="188550"/>
            <a:chExt cx="2920635" cy="504070"/>
          </a:xfrm>
        </p:grpSpPr>
        <p:sp>
          <p:nvSpPr>
            <p:cNvPr id="9" name="직사각형 8"/>
            <p:cNvSpPr/>
            <p:nvPr/>
          </p:nvSpPr>
          <p:spPr>
            <a:xfrm>
              <a:off x="7020340" y="188550"/>
              <a:ext cx="1872260" cy="5040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7282" y="260874"/>
              <a:ext cx="2920635" cy="431746"/>
            </a:xfrm>
            <a:prstGeom prst="rect">
              <a:avLst/>
            </a:prstGeom>
          </p:spPr>
        </p:pic>
      </p:grpSp>
      <p:sp>
        <p:nvSpPr>
          <p:cNvPr id="16" name="모서리가 둥근 직사각형 15"/>
          <p:cNvSpPr/>
          <p:nvPr/>
        </p:nvSpPr>
        <p:spPr>
          <a:xfrm>
            <a:off x="124280" y="140938"/>
            <a:ext cx="5857875" cy="838200"/>
          </a:xfrm>
          <a:prstGeom prst="roundRect">
            <a:avLst>
              <a:gd name="adj" fmla="val 7576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>
                <a:solidFill>
                  <a:schemeClr val="tx1"/>
                </a:solidFill>
              </a:rPr>
              <a:t> My Alerts</a:t>
            </a:r>
            <a:endParaRPr lang="ko-KR" altLang="en-US" sz="4000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736438" y="1515762"/>
            <a:ext cx="3130378" cy="1664043"/>
          </a:xfrm>
          <a:prstGeom prst="rect">
            <a:avLst/>
          </a:prstGeom>
          <a:solidFill>
            <a:schemeClr val="bg1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dirty="0">
                <a:solidFill>
                  <a:schemeClr val="tx1"/>
                </a:solidFill>
              </a:rPr>
              <a:t>A. My Alerts </a:t>
            </a:r>
            <a:r>
              <a:rPr lang="ko-KR" altLang="en-US" sz="1600">
                <a:solidFill>
                  <a:schemeClr val="tx1"/>
                </a:solidFill>
              </a:rPr>
              <a:t>설정하기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 - New Content : </a:t>
            </a:r>
            <a:r>
              <a:rPr lang="ko-KR" altLang="en-US" sz="1600">
                <a:solidFill>
                  <a:schemeClr val="tx1"/>
                </a:solidFill>
              </a:rPr>
              <a:t>업데이트된 내용 받기</a:t>
            </a:r>
            <a:r>
              <a:rPr lang="en-US" altLang="ko-KR" sz="1600" dirty="0">
                <a:solidFill>
                  <a:schemeClr val="tx1"/>
                </a:solidFill>
              </a:rPr>
              <a:t>. </a:t>
            </a:r>
            <a:r>
              <a:rPr lang="ko-KR" altLang="en-US" sz="1600">
                <a:solidFill>
                  <a:schemeClr val="tx1"/>
                </a:solidFill>
              </a:rPr>
              <a:t>이메일 포맷 지정 및 변경 가능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 - Announcement : </a:t>
            </a:r>
            <a:r>
              <a:rPr lang="ko-KR" altLang="en-US" sz="1600">
                <a:solidFill>
                  <a:schemeClr val="tx1"/>
                </a:solidFill>
              </a:rPr>
              <a:t>해당 저널의 공지사항 받기 </a:t>
            </a:r>
            <a:r>
              <a:rPr lang="en-US" altLang="ko-KR" sz="16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350292" y="4189326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A</a:t>
            </a:r>
            <a:endParaRPr lang="ko-KR" altLang="en-US" sz="1600" b="1">
              <a:cs typeface="Arial" panose="020B0604020202020204" pitchFamily="34" charset="0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1621" y="3578832"/>
            <a:ext cx="6108099" cy="31545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모서리가 둥근 직사각형 12"/>
          <p:cNvSpPr/>
          <p:nvPr/>
        </p:nvSpPr>
        <p:spPr>
          <a:xfrm>
            <a:off x="2908670" y="5104020"/>
            <a:ext cx="1506812" cy="400085"/>
          </a:xfrm>
          <a:prstGeom prst="roundRect">
            <a:avLst>
              <a:gd name="adj" fmla="val 5997"/>
            </a:avLst>
          </a:prstGeom>
          <a:noFill/>
          <a:ln w="28575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3295848" y="2780434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A</a:t>
            </a:r>
            <a:endParaRPr lang="ko-KR" altLang="en-US" sz="1600" b="1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99432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280" y="1143551"/>
            <a:ext cx="5852956" cy="2498150"/>
          </a:xfrm>
          <a:prstGeom prst="rect">
            <a:avLst/>
          </a:prstGeom>
          <a:effectLst/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6733380"/>
            <a:ext cx="9144000" cy="108450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7181850" y="112350"/>
            <a:ext cx="1860366" cy="373425"/>
            <a:chOff x="6007282" y="188550"/>
            <a:chExt cx="2920635" cy="504070"/>
          </a:xfrm>
        </p:grpSpPr>
        <p:sp>
          <p:nvSpPr>
            <p:cNvPr id="9" name="직사각형 8"/>
            <p:cNvSpPr/>
            <p:nvPr/>
          </p:nvSpPr>
          <p:spPr>
            <a:xfrm>
              <a:off x="7020340" y="188550"/>
              <a:ext cx="1872260" cy="5040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7282" y="260874"/>
              <a:ext cx="2920635" cy="431746"/>
            </a:xfrm>
            <a:prstGeom prst="rect">
              <a:avLst/>
            </a:prstGeom>
          </p:spPr>
        </p:pic>
      </p:grpSp>
      <p:sp>
        <p:nvSpPr>
          <p:cNvPr id="16" name="모서리가 둥근 직사각형 15"/>
          <p:cNvSpPr/>
          <p:nvPr/>
        </p:nvSpPr>
        <p:spPr>
          <a:xfrm>
            <a:off x="124280" y="140938"/>
            <a:ext cx="5857875" cy="838200"/>
          </a:xfrm>
          <a:prstGeom prst="roundRect">
            <a:avLst>
              <a:gd name="adj" fmla="val 7576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>
                <a:solidFill>
                  <a:schemeClr val="tx1"/>
                </a:solidFill>
              </a:rPr>
              <a:t> My Saved Searches</a:t>
            </a:r>
            <a:endParaRPr lang="ko-KR" altLang="en-US" sz="4000" dirty="0">
              <a:solidFill>
                <a:schemeClr val="tx1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40340" y="3501930"/>
            <a:ext cx="7801876" cy="327108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모서리가 둥근 직사각형 12"/>
          <p:cNvSpPr/>
          <p:nvPr/>
        </p:nvSpPr>
        <p:spPr>
          <a:xfrm>
            <a:off x="2907957" y="3178821"/>
            <a:ext cx="836141" cy="323110"/>
          </a:xfrm>
          <a:prstGeom prst="roundRect">
            <a:avLst>
              <a:gd name="adj" fmla="val 5997"/>
            </a:avLst>
          </a:prstGeom>
          <a:noFill/>
          <a:ln w="28575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화살표 연결선 13"/>
          <p:cNvCxnSpPr/>
          <p:nvPr/>
        </p:nvCxnSpPr>
        <p:spPr>
          <a:xfrm flipH="1">
            <a:off x="3326027" y="3433111"/>
            <a:ext cx="14160" cy="208590"/>
          </a:xfrm>
          <a:prstGeom prst="straightConnector1">
            <a:avLst/>
          </a:prstGeom>
          <a:ln w="28575">
            <a:solidFill>
              <a:srgbClr val="A5002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464459" y="1892683"/>
            <a:ext cx="3474379" cy="1902941"/>
          </a:xfrm>
          <a:prstGeom prst="rect">
            <a:avLst/>
          </a:prstGeom>
          <a:solidFill>
            <a:schemeClr val="bg1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dirty="0">
                <a:solidFill>
                  <a:schemeClr val="tx1"/>
                </a:solidFill>
              </a:rPr>
              <a:t>A. My Saved Searches : </a:t>
            </a:r>
            <a:r>
              <a:rPr lang="ko-KR" altLang="en-US" sz="1600">
                <a:solidFill>
                  <a:schemeClr val="tx1"/>
                </a:solidFill>
              </a:rPr>
              <a:t>검색식 저장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  - </a:t>
            </a:r>
            <a:r>
              <a:rPr lang="ko-KR" altLang="en-US" sz="1600">
                <a:solidFill>
                  <a:schemeClr val="tx1"/>
                </a:solidFill>
              </a:rPr>
              <a:t>검색 결과 화면에서 </a:t>
            </a:r>
            <a:r>
              <a:rPr lang="en-US" altLang="ko-KR" sz="1600" dirty="0">
                <a:solidFill>
                  <a:schemeClr val="tx1"/>
                </a:solidFill>
              </a:rPr>
              <a:t>“save search” </a:t>
            </a:r>
            <a:r>
              <a:rPr lang="ko-KR" altLang="en-US" sz="1600">
                <a:solidFill>
                  <a:schemeClr val="tx1"/>
                </a:solidFill>
              </a:rPr>
              <a:t>클릭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  -</a:t>
            </a:r>
            <a:r>
              <a:rPr lang="ko-KR" altLang="en-US" sz="1600">
                <a:solidFill>
                  <a:schemeClr val="tx1"/>
                </a:solidFill>
              </a:rPr>
              <a:t> 검색식 명칭 지정 및 새로운 검색결과 주기 지정</a:t>
            </a:r>
            <a:endParaRPr lang="en-US" altLang="ko-KR" sz="1600" dirty="0">
              <a:solidFill>
                <a:schemeClr val="tx1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4996022" y="1311718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A</a:t>
            </a:r>
            <a:endParaRPr lang="ko-KR" altLang="en-US" sz="1600" b="1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8504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E15CB699-EF6D-448C-B344-C25F30132EBA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730" y="1199236"/>
            <a:ext cx="2784023" cy="4968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08" y="1199236"/>
            <a:ext cx="2919477" cy="5192776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0" y="6733380"/>
            <a:ext cx="9144000" cy="108450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7181850" y="112350"/>
            <a:ext cx="1860366" cy="373425"/>
            <a:chOff x="6007282" y="188550"/>
            <a:chExt cx="2920635" cy="504070"/>
          </a:xfrm>
        </p:grpSpPr>
        <p:sp>
          <p:nvSpPr>
            <p:cNvPr id="9" name="직사각형 8"/>
            <p:cNvSpPr/>
            <p:nvPr/>
          </p:nvSpPr>
          <p:spPr>
            <a:xfrm>
              <a:off x="7020340" y="188550"/>
              <a:ext cx="1872260" cy="5040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7282" y="260874"/>
              <a:ext cx="2920635" cy="431746"/>
            </a:xfrm>
            <a:prstGeom prst="rect">
              <a:avLst/>
            </a:prstGeom>
          </p:spPr>
        </p:pic>
      </p:grpSp>
      <p:sp>
        <p:nvSpPr>
          <p:cNvPr id="16" name="모서리가 둥근 직사각형 15"/>
          <p:cNvSpPr/>
          <p:nvPr/>
        </p:nvSpPr>
        <p:spPr>
          <a:xfrm>
            <a:off x="124280" y="140938"/>
            <a:ext cx="5857875" cy="838200"/>
          </a:xfrm>
          <a:prstGeom prst="roundRect">
            <a:avLst>
              <a:gd name="adj" fmla="val 7576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>
                <a:solidFill>
                  <a:schemeClr val="tx1"/>
                </a:solidFill>
              </a:rPr>
              <a:t> Mobile Page</a:t>
            </a:r>
            <a:endParaRPr lang="ko-KR" altLang="en-US" sz="4000" dirty="0">
              <a:solidFill>
                <a:schemeClr val="tx1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20709" y="1199236"/>
            <a:ext cx="2919477" cy="5192776"/>
          </a:xfrm>
          <a:prstGeom prst="roundRect">
            <a:avLst>
              <a:gd name="adj" fmla="val 3740"/>
            </a:avLst>
          </a:prstGeom>
          <a:noFill/>
          <a:ln w="28575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1735192" y="1061107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A</a:t>
            </a:r>
            <a:endParaRPr lang="ko-KR" altLang="en-US" sz="1600" b="1">
              <a:cs typeface="Arial" panose="020B0604020202020204" pitchFamily="34" charset="0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3538731" y="1203352"/>
            <a:ext cx="2919477" cy="5192776"/>
          </a:xfrm>
          <a:prstGeom prst="roundRect">
            <a:avLst>
              <a:gd name="adj" fmla="val 3740"/>
            </a:avLst>
          </a:prstGeom>
          <a:noFill/>
          <a:ln w="28575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4853214" y="1065223"/>
            <a:ext cx="290512" cy="238125"/>
          </a:xfrm>
          <a:prstGeom prst="round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cs typeface="Arial" panose="020B0604020202020204" pitchFamily="34" charset="0"/>
              </a:rPr>
              <a:t>B</a:t>
            </a:r>
            <a:endParaRPr lang="ko-KR" altLang="en-US" sz="1600" b="1">
              <a:cs typeface="Arial" panose="020B0604020202020204" pitchFamily="34" charset="0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452260" y="3101438"/>
            <a:ext cx="3459179" cy="3461258"/>
          </a:xfrm>
          <a:prstGeom prst="rect">
            <a:avLst/>
          </a:prstGeom>
          <a:solidFill>
            <a:schemeClr val="bg1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en-US" altLang="ko-KR" sz="1600" dirty="0">
                <a:solidFill>
                  <a:schemeClr val="tx1"/>
                </a:solidFill>
                <a:hlinkClick r:id="rId6"/>
              </a:rPr>
              <a:t>https://journals.sagepub.com</a:t>
            </a:r>
            <a:r>
              <a:rPr lang="ko-KR" altLang="en-US" sz="1600" dirty="0">
                <a:solidFill>
                  <a:schemeClr val="tx1"/>
                </a:solidFill>
              </a:rPr>
              <a:t>으로 접속하면 모바일 환경에 최적화된 포맷으로 이용 가능 </a:t>
            </a:r>
            <a:endParaRPr lang="en-US" altLang="ko-KR" sz="1600" dirty="0">
              <a:solidFill>
                <a:schemeClr val="tx1"/>
              </a:solidFill>
            </a:endParaRPr>
          </a:p>
          <a:p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A. </a:t>
            </a:r>
            <a:r>
              <a:rPr lang="ko-KR" altLang="en-US" sz="1600" dirty="0">
                <a:solidFill>
                  <a:schemeClr val="tx1"/>
                </a:solidFill>
              </a:rPr>
              <a:t>모바일 접속 메인 화면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B. </a:t>
            </a:r>
            <a:r>
              <a:rPr lang="ko-KR" altLang="en-US" sz="1600" dirty="0">
                <a:solidFill>
                  <a:schemeClr val="tx1"/>
                </a:solidFill>
              </a:rPr>
              <a:t>메뉴 버튼 클릭 시 화면</a:t>
            </a:r>
            <a:endParaRPr lang="en-US" altLang="ko-KR" sz="1600" dirty="0">
              <a:solidFill>
                <a:schemeClr val="tx1"/>
              </a:solidFill>
            </a:endParaRPr>
          </a:p>
          <a:p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* </a:t>
            </a:r>
            <a:r>
              <a:rPr lang="ko-KR" altLang="en-US" sz="1600" dirty="0">
                <a:solidFill>
                  <a:schemeClr val="tx1"/>
                </a:solidFill>
              </a:rPr>
              <a:t>해</a:t>
            </a:r>
            <a:r>
              <a:rPr lang="ko-KR" altLang="ko-KR" sz="1600" dirty="0">
                <a:solidFill>
                  <a:schemeClr val="tx1"/>
                </a:solidFill>
              </a:rPr>
              <a:t>당 저널사이트에서는 구독여부와 상관없이 기본적인 초록정보를 제공</a:t>
            </a:r>
            <a:endParaRPr lang="en-US" altLang="ko-KR" sz="1600" dirty="0">
              <a:solidFill>
                <a:schemeClr val="tx1"/>
              </a:solidFill>
            </a:endParaRPr>
          </a:p>
          <a:p>
            <a:r>
              <a:rPr lang="en-US" altLang="ko-KR" sz="1600" dirty="0">
                <a:solidFill>
                  <a:schemeClr val="tx1"/>
                </a:solidFill>
              </a:rPr>
              <a:t>** </a:t>
            </a:r>
            <a:r>
              <a:rPr lang="ko-KR" altLang="en-US" sz="1600" dirty="0">
                <a:solidFill>
                  <a:schemeClr val="tx1"/>
                </a:solidFill>
              </a:rPr>
              <a:t>기관 </a:t>
            </a:r>
            <a:r>
              <a:rPr lang="ko-KR" altLang="ko-KR" sz="1600" dirty="0">
                <a:solidFill>
                  <a:schemeClr val="tx1"/>
                </a:solidFill>
              </a:rPr>
              <a:t>내 와이파이</a:t>
            </a:r>
            <a:r>
              <a:rPr lang="ko-KR" altLang="en-US" sz="1600" dirty="0">
                <a:solidFill>
                  <a:schemeClr val="tx1"/>
                </a:solidFill>
              </a:rPr>
              <a:t>를</a:t>
            </a:r>
            <a:r>
              <a:rPr lang="ko-KR" altLang="ko-KR" sz="1600" dirty="0">
                <a:solidFill>
                  <a:schemeClr val="tx1"/>
                </a:solidFill>
              </a:rPr>
              <a:t> 연</a:t>
            </a:r>
            <a:r>
              <a:rPr lang="ko-KR" altLang="en-US" sz="1600" dirty="0">
                <a:solidFill>
                  <a:schemeClr val="tx1"/>
                </a:solidFill>
              </a:rPr>
              <a:t>결하시</a:t>
            </a:r>
            <a:r>
              <a:rPr lang="ko-KR" altLang="ko-KR" sz="1600" dirty="0">
                <a:solidFill>
                  <a:schemeClr val="tx1"/>
                </a:solidFill>
              </a:rPr>
              <a:t>면</a:t>
            </a:r>
            <a:r>
              <a:rPr lang="en-US" altLang="ko-KR" sz="1600" dirty="0">
                <a:solidFill>
                  <a:schemeClr val="tx1"/>
                </a:solidFill>
              </a:rPr>
              <a:t> PC</a:t>
            </a:r>
            <a:r>
              <a:rPr lang="ko-KR" altLang="en-US" sz="1600" dirty="0">
                <a:solidFill>
                  <a:schemeClr val="tx1"/>
                </a:solidFill>
              </a:rPr>
              <a:t>에서</a:t>
            </a:r>
            <a:r>
              <a:rPr lang="ko-KR" altLang="ko-KR" sz="1600" dirty="0">
                <a:solidFill>
                  <a:schemeClr val="tx1"/>
                </a:solidFill>
              </a:rPr>
              <a:t> 사용할 때와 마찬가지로</a:t>
            </a:r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en-US" altLang="ko-KR" sz="1600" dirty="0" err="1">
                <a:solidFill>
                  <a:schemeClr val="tx1"/>
                </a:solidFill>
              </a:rPr>
              <a:t>Fulltext</a:t>
            </a:r>
            <a:r>
              <a:rPr lang="en-US" altLang="ko-KR" sz="1600" dirty="0">
                <a:solidFill>
                  <a:schemeClr val="tx1"/>
                </a:solidFill>
              </a:rPr>
              <a:t> access </a:t>
            </a:r>
            <a:r>
              <a:rPr lang="ko-KR" altLang="en-US" sz="1600" dirty="0">
                <a:solidFill>
                  <a:schemeClr val="tx1"/>
                </a:solidFill>
              </a:rPr>
              <a:t>가능</a:t>
            </a:r>
            <a:endParaRPr lang="en-US" altLang="ko-KR" sz="1600" dirty="0">
              <a:solidFill>
                <a:schemeClr val="tx1"/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3626200" y="1847982"/>
            <a:ext cx="418069" cy="314021"/>
          </a:xfrm>
          <a:prstGeom prst="roundRect">
            <a:avLst>
              <a:gd name="adj" fmla="val 5997"/>
            </a:avLst>
          </a:prstGeom>
          <a:noFill/>
          <a:ln w="28575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1" name="직선 화살표 연결선 20"/>
          <p:cNvCxnSpPr/>
          <p:nvPr/>
        </p:nvCxnSpPr>
        <p:spPr>
          <a:xfrm>
            <a:off x="3830859" y="2173413"/>
            <a:ext cx="4375" cy="288803"/>
          </a:xfrm>
          <a:prstGeom prst="straightConnector1">
            <a:avLst/>
          </a:prstGeom>
          <a:ln w="28575">
            <a:solidFill>
              <a:srgbClr val="A5002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31460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1088</Words>
  <Application>Microsoft Office PowerPoint</Application>
  <PresentationFormat>화면 슬라이드 쇼(4:3)</PresentationFormat>
  <Paragraphs>212</Paragraphs>
  <Slides>18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19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Elly Ahn</dc:creator>
  <cp:lastModifiedBy>user</cp:lastModifiedBy>
  <cp:revision>77</cp:revision>
  <dcterms:created xsi:type="dcterms:W3CDTF">2017-01-21T08:38:18Z</dcterms:created>
  <dcterms:modified xsi:type="dcterms:W3CDTF">2020-02-03T10:01:20Z</dcterms:modified>
</cp:coreProperties>
</file>